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4" r:id="rId35"/>
    <p:sldId id="295" r:id="rId36"/>
    <p:sldId id="293" r:id="rId37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39"/>
      <p:bold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Raleway" panose="020B0600000101010101" charset="0"/>
      <p:regular r:id="rId45"/>
      <p:bold r:id="rId46"/>
      <p:italic r:id="rId47"/>
      <p:boldItalic r:id="rId48"/>
    </p:embeddedFont>
    <p:embeddedFont>
      <p:font typeface="Source Sans Pro" panose="020B0503030403020204" pitchFamily="34" charset="0"/>
      <p:regular r:id="rId49"/>
      <p:bold r:id="rId50"/>
      <p:italic r:id="rId51"/>
      <p:boldItalic r:id="rId52"/>
    </p:embeddedFont>
    <p:embeddedFont>
      <p:font typeface="나눔바른펜" panose="020B0503000000000000" pitchFamily="50" charset="-127"/>
      <p:regular r:id="rId53"/>
      <p:bold r:id="rId54"/>
    </p:embeddedFont>
    <p:embeddedFont>
      <p:font typeface="나눔스퀘어라운드 Bold" panose="020B0600000101010101" pitchFamily="50" charset="-127"/>
      <p:bold r:id="rId55"/>
    </p:embeddedFont>
    <p:embeddedFont>
      <p:font typeface="나눔스퀘어라운드 Regular" panose="020B0600000101010101" pitchFamily="50" charset="-127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B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2CB607-962D-446B-BC3D-6BE8830A53F8}">
  <a:tblStyle styleId="{8E2CB607-962D-446B-BC3D-6BE8830A53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4EC7B77-2815-4090-B36C-427AF6FEF8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5" autoAdjust="0"/>
    <p:restoredTop sz="94533" autoAdjust="0"/>
  </p:normalViewPr>
  <p:slideViewPr>
    <p:cSldViewPr snapToGrid="0">
      <p:cViewPr varScale="1">
        <p:scale>
          <a:sx n="95" d="100"/>
          <a:sy n="95" d="100"/>
        </p:scale>
        <p:origin x="112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0ab2c5e42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0ab2c5e42_3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dcf1cd388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dcf1cd388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dd224633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dd224633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dd224633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dd224633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dcf1cd388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dcf1cd388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dcf1cd388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dcf1cd388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dcf1cd388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dcf1cd388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dcf1cd388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dcf1cd388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dcf1cd388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dcf1cd388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dcf1cd388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dcf1cd388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f7af0bc3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f7af0bc3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dcf1cd388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dcf1cd388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dcf1cd388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dcf1cd388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dcf1cd388_5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dcf1cd388_5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dcf1cd388_5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dcf1cd388_5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dcf1cd388_5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dcf1cd388_5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ddcf1cd388_5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ddcf1cd388_5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ddcf1cd388_5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ddcf1cd388_5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ddcf1cd388_5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ddcf1cd388_5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dcf1cd388_5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dcf1cd388_5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dcf1cd388_5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ddcf1cd388_5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f7af0bc3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f7af0bc3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ddcf1cd388_5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ddcf1cd388_5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ddcf1cd388_5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ddcf1cd388_5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ddcf1cd388_5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ddcf1cd388_5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0ab2c5e4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e0ab2c5e4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ddcf1cd388_5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ddcf1cd388_5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5847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ddcf1cd388_5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ddcf1cd388_5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4385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e0ab2c5e4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e0ab2c5e4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0ab2c5e42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0ab2c5e42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f7af0bc3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f7af0bc3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7af0bc3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7af0bc3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067befe23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067befe23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067befe23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067befe23_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067befe23_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067befe23_3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54.pn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ogo4.ne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582075" y="925100"/>
            <a:ext cx="3347700" cy="8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Final Project</a:t>
            </a:r>
            <a:endParaRPr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6342300" y="3284475"/>
            <a:ext cx="2436900" cy="14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rial"/>
                <a:sym typeface="Arial"/>
              </a:rPr>
              <a:t>2021. 6.22</a:t>
            </a:r>
            <a:endParaRPr sz="1500" dirty="0">
              <a:solidFill>
                <a:srgbClr val="FFFFFF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Arial"/>
              <a:sym typeface="Arial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Arial"/>
              <a:sym typeface="Arial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Arial"/>
              <a:sym typeface="Arial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rial"/>
                <a:sym typeface="Arial"/>
              </a:rPr>
              <a:t>Team: BOGOSA</a:t>
            </a:r>
            <a:endParaRPr sz="1500" dirty="0">
              <a:solidFill>
                <a:srgbClr val="FFFFFF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Arial"/>
              <a:sym typeface="Arial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Arial"/>
              <a:sym typeface="Arial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rial"/>
                <a:sym typeface="Arial"/>
              </a:rPr>
              <a:t>박종현, 임상혁, 심재혁</a:t>
            </a:r>
            <a:endParaRPr sz="1500" dirty="0">
              <a:solidFill>
                <a:srgbClr val="FFFFFF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Arial"/>
              <a:sym typeface="Arial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 l="-1665" r="-3752"/>
          <a:stretch/>
        </p:blipFill>
        <p:spPr>
          <a:xfrm>
            <a:off x="766350" y="3176551"/>
            <a:ext cx="3341726" cy="161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500" y="183175"/>
            <a:ext cx="924725" cy="1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144825" y="1857550"/>
            <a:ext cx="6327600" cy="633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클라우드 보안을 고려한 라이브 스트리밍 이커머스 서비스 개발</a:t>
            </a:r>
            <a:endParaRPr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411195" y="647100"/>
            <a:ext cx="3464100" cy="51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ko" sz="1000" b="1" dirty="0">
                <a:solidFill>
                  <a:schemeClr val="dk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언택트 비즈니스를 위한 멀티클라우드 아키텍트 양성과정</a:t>
            </a:r>
            <a:endParaRPr sz="1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675" y="107975"/>
            <a:ext cx="1133425" cy="3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2. 요구 사항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731150" y="1260450"/>
            <a:ext cx="1869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ERD</a:t>
            </a:r>
            <a:endParaRPr sz="1500" b="1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algun Gothic"/>
              <a:sym typeface="Malgun Gothic"/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818" y="1260450"/>
            <a:ext cx="6076000" cy="35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2A5BE9-879D-4065-8774-26EFD2B6B6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76" t="10262"/>
          <a:stretch/>
        </p:blipFill>
        <p:spPr>
          <a:xfrm>
            <a:off x="2095500" y="1094216"/>
            <a:ext cx="6933018" cy="3873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B80791-875B-4A7E-BF77-86C6D98043F9}"/>
              </a:ext>
            </a:extLst>
          </p:cNvPr>
          <p:cNvSpPr txBox="1"/>
          <p:nvPr/>
        </p:nvSpPr>
        <p:spPr>
          <a:xfrm>
            <a:off x="304191" y="1761166"/>
            <a:ext cx="2218268" cy="2416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유저 테이블</a:t>
            </a:r>
            <a:endParaRPr lang="en-US" altLang="ko-KR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상품</a:t>
            </a:r>
            <a: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방송</a:t>
            </a:r>
            <a: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테이블</a:t>
            </a:r>
            <a:endParaRPr lang="en-US" altLang="ko-KR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방송 채팅 테이블</a:t>
            </a:r>
            <a:endParaRPr lang="en-US" altLang="ko-KR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라이브 예고 테이블</a:t>
            </a:r>
            <a:endParaRPr lang="en-US" altLang="ko-KR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라이브 예고 댓글 테이블</a:t>
            </a:r>
            <a:endParaRPr lang="en-US" altLang="ko-KR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리뷰 테이블</a:t>
            </a:r>
            <a:endParaRPr lang="en-US" altLang="ko-KR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주문기록</a:t>
            </a:r>
            <a: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판매기록 테이블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/>
          <p:nvPr/>
        </p:nvSpPr>
        <p:spPr>
          <a:xfrm>
            <a:off x="1896677" y="1578890"/>
            <a:ext cx="7067400" cy="3311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4173620" y="2283454"/>
            <a:ext cx="4489200" cy="2495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7074" y="1122625"/>
            <a:ext cx="468250" cy="46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849" y="1894902"/>
            <a:ext cx="1399267" cy="30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1532" y="1868079"/>
            <a:ext cx="1288978" cy="328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5971" y="3834783"/>
            <a:ext cx="1288963" cy="281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4711" y="2548829"/>
            <a:ext cx="414960" cy="36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72909" y="2544494"/>
            <a:ext cx="1060152" cy="463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45986" y="3312376"/>
            <a:ext cx="1288960" cy="418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59087" y="3251765"/>
            <a:ext cx="1156848" cy="68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11">
            <a:alphaModFix/>
          </a:blip>
          <a:srcRect t="35815" b="36579"/>
          <a:stretch/>
        </p:blipFill>
        <p:spPr>
          <a:xfrm>
            <a:off x="4562782" y="4220823"/>
            <a:ext cx="1330043" cy="328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59087" y="4003059"/>
            <a:ext cx="1156850" cy="31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13">
            <a:alphaModFix/>
          </a:blip>
          <a:srcRect t="20764" b="22362"/>
          <a:stretch/>
        </p:blipFill>
        <p:spPr>
          <a:xfrm>
            <a:off x="2503819" y="2471480"/>
            <a:ext cx="1212324" cy="361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14">
            <a:alphaModFix/>
          </a:blip>
          <a:srcRect l="13073"/>
          <a:stretch/>
        </p:blipFill>
        <p:spPr>
          <a:xfrm>
            <a:off x="2490173" y="2860475"/>
            <a:ext cx="1212325" cy="4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12174" y="3327680"/>
            <a:ext cx="1212325" cy="302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92890" y="1662013"/>
            <a:ext cx="1187960" cy="559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 rotWithShape="1">
          <a:blip r:embed="rId17">
            <a:alphaModFix/>
          </a:blip>
          <a:srcRect l="19335" t="8879" r="18051" b="11056"/>
          <a:stretch/>
        </p:blipFill>
        <p:spPr>
          <a:xfrm>
            <a:off x="6049980" y="3386707"/>
            <a:ext cx="414977" cy="474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209069" y="1909051"/>
            <a:ext cx="548904" cy="32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/>
          <p:nvPr/>
        </p:nvSpPr>
        <p:spPr>
          <a:xfrm>
            <a:off x="2154648" y="2286725"/>
            <a:ext cx="1910700" cy="1572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767431" y="2956250"/>
            <a:ext cx="252000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4502155" y="3012552"/>
            <a:ext cx="3351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나눔바른펜" panose="020B0503000000000000" pitchFamily="50" charset="-127"/>
                <a:ea typeface="나눔바른펜" panose="020B0503000000000000" pitchFamily="50" charset="-127"/>
                <a:cs typeface="Source Sans Pro"/>
                <a:sym typeface="Source Sans Pro"/>
              </a:rPr>
              <a:t>WEB</a:t>
            </a:r>
            <a:endParaRPr sz="1000">
              <a:latin typeface="나눔바른펜" panose="020B0503000000000000" pitchFamily="50" charset="-127"/>
              <a:ea typeface="나눔바른펜" panose="020B0503000000000000" pitchFamily="50" charset="-127"/>
              <a:cs typeface="Source Sans Pro"/>
              <a:sym typeface="Source Sans Pro"/>
            </a:endParaRPr>
          </a:p>
        </p:txBody>
      </p:sp>
      <p:sp>
        <p:nvSpPr>
          <p:cNvPr id="198" name="Google Shape;198;p23"/>
          <p:cNvSpPr/>
          <p:nvPr/>
        </p:nvSpPr>
        <p:spPr>
          <a:xfrm>
            <a:off x="4472899" y="3241000"/>
            <a:ext cx="2136600" cy="1386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477958" y="3000445"/>
            <a:ext cx="216000" cy="215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/>
        </p:nvSpPr>
        <p:spPr>
          <a:xfrm>
            <a:off x="6930174" y="3015665"/>
            <a:ext cx="549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나눔바른펜" panose="020B0503000000000000" pitchFamily="50" charset="-127"/>
                <a:ea typeface="나눔바른펜" panose="020B0503000000000000" pitchFamily="50" charset="-127"/>
                <a:cs typeface="Source Sans Pro"/>
                <a:sym typeface="Source Sans Pro"/>
              </a:rPr>
              <a:t>Database</a:t>
            </a:r>
            <a:endParaRPr sz="1000" dirty="0">
              <a:latin typeface="나눔바른펜" panose="020B0503000000000000" pitchFamily="50" charset="-127"/>
              <a:ea typeface="나눔바른펜" panose="020B0503000000000000" pitchFamily="50" charset="-127"/>
              <a:cs typeface="Source Sans Pro"/>
              <a:sym typeface="Source Sans Pro"/>
            </a:endParaRPr>
          </a:p>
        </p:txBody>
      </p:sp>
      <p:sp>
        <p:nvSpPr>
          <p:cNvPr id="201" name="Google Shape;201;p23"/>
          <p:cNvSpPr/>
          <p:nvPr/>
        </p:nvSpPr>
        <p:spPr>
          <a:xfrm>
            <a:off x="6911299" y="3241000"/>
            <a:ext cx="1512000" cy="1386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3"/>
          <p:cNvSpPr txBox="1"/>
          <p:nvPr/>
        </p:nvSpPr>
        <p:spPr>
          <a:xfrm>
            <a:off x="120082" y="1788223"/>
            <a:ext cx="2041200" cy="320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ko" sz="1000" dirty="0">
                <a:solidFill>
                  <a:schemeClr val="dk2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Eclipse ver Photon</a:t>
            </a:r>
            <a:endParaRPr sz="1000" dirty="0">
              <a:solidFill>
                <a:schemeClr val="dk2"/>
              </a:solidFill>
              <a:highlight>
                <a:srgbClr val="FFFFFF"/>
              </a:highligh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ko" sz="1000" dirty="0">
                <a:solidFill>
                  <a:schemeClr val="dk2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JAVA 1.8.0_291</a:t>
            </a:r>
            <a:endParaRPr sz="1000" dirty="0">
              <a:solidFill>
                <a:schemeClr val="dk2"/>
              </a:solidFill>
              <a:highlight>
                <a:srgbClr val="FFFFFF"/>
              </a:highligh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ko" sz="1000" dirty="0">
                <a:solidFill>
                  <a:schemeClr val="dk2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Jquery 3.6.0</a:t>
            </a:r>
            <a:endParaRPr sz="1000" dirty="0">
              <a:solidFill>
                <a:schemeClr val="dk2"/>
              </a:solidFill>
              <a:highlight>
                <a:srgbClr val="FFFFFF"/>
              </a:highligh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lang="ko" sz="10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httpd</a:t>
            </a:r>
            <a:r>
              <a:rPr lang="ko" sz="950" dirty="0">
                <a:solidFill>
                  <a:schemeClr val="dk2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" sz="1000" dirty="0">
                <a:solidFill>
                  <a:schemeClr val="dk2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2.4.48</a:t>
            </a:r>
            <a:endParaRPr sz="1000" dirty="0">
              <a:solidFill>
                <a:schemeClr val="dk2"/>
              </a:solidFill>
              <a:highlight>
                <a:srgbClr val="FFFFFF"/>
              </a:highligh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ko" sz="1000" dirty="0">
                <a:solidFill>
                  <a:schemeClr val="dk2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Apache Tomcat 9.0.0</a:t>
            </a:r>
            <a:endParaRPr sz="1000" dirty="0">
              <a:solidFill>
                <a:schemeClr val="dk2"/>
              </a:solidFill>
              <a:highlight>
                <a:srgbClr val="FFFFFF"/>
              </a:highligh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ko" sz="1000" dirty="0">
                <a:solidFill>
                  <a:schemeClr val="dk2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MySQL 11.0.0.5919</a:t>
            </a:r>
            <a:endParaRPr sz="1000" dirty="0">
              <a:solidFill>
                <a:schemeClr val="dk2"/>
              </a:solidFill>
              <a:highlight>
                <a:srgbClr val="FFFFFF"/>
              </a:highligh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ko" sz="1000" dirty="0">
                <a:solidFill>
                  <a:schemeClr val="dk2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MyBatis 3.0</a:t>
            </a:r>
            <a:endParaRPr sz="1000" dirty="0">
              <a:solidFill>
                <a:schemeClr val="dk2"/>
              </a:solidFill>
              <a:highlight>
                <a:srgbClr val="FFFFFF"/>
              </a:highligh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ko" sz="1000" dirty="0">
                <a:solidFill>
                  <a:schemeClr val="dk2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Bootstrap 5.0.1</a:t>
            </a:r>
            <a:endParaRPr sz="1000" dirty="0">
              <a:solidFill>
                <a:schemeClr val="dk2"/>
              </a:solidFill>
              <a:highlight>
                <a:srgbClr val="FFFFFF"/>
              </a:highligh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ko" sz="1000" dirty="0">
                <a:solidFill>
                  <a:schemeClr val="dk2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HTML 5</a:t>
            </a:r>
            <a:endParaRPr sz="1000" dirty="0">
              <a:solidFill>
                <a:schemeClr val="dk2"/>
              </a:solidFill>
              <a:highlight>
                <a:srgbClr val="FFFFFF"/>
              </a:highligh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ko" sz="1000" dirty="0">
                <a:solidFill>
                  <a:schemeClr val="dk2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Jquery AJAX 1.7.1</a:t>
            </a:r>
            <a:endParaRPr sz="1000" dirty="0">
              <a:solidFill>
                <a:schemeClr val="dk2"/>
              </a:solidFill>
              <a:highlight>
                <a:srgbClr val="FFFFFF"/>
              </a:highligh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ko" sz="1000" dirty="0">
                <a:solidFill>
                  <a:schemeClr val="dk2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Javascript ES9</a:t>
            </a:r>
            <a:endParaRPr sz="1000" dirty="0">
              <a:solidFill>
                <a:schemeClr val="dk2"/>
              </a:solidFill>
              <a:highlight>
                <a:srgbClr val="FFFFFF"/>
              </a:highligh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ko" sz="1000" dirty="0">
                <a:solidFill>
                  <a:schemeClr val="dk2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aws-sdk 2.897.0</a:t>
            </a:r>
            <a:endParaRPr sz="1000" dirty="0">
              <a:solidFill>
                <a:schemeClr val="dk2"/>
              </a:solidFill>
              <a:highlight>
                <a:srgbClr val="FFFFFF"/>
              </a:highligh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4502150" y="2427125"/>
            <a:ext cx="468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나눔바른펜" panose="020B0503000000000000" pitchFamily="50" charset="-127"/>
                <a:ea typeface="나눔바른펜" panose="020B0503000000000000" pitchFamily="50" charset="-127"/>
                <a:cs typeface="Source Sans Pro"/>
                <a:sym typeface="Source Sans Pro"/>
              </a:rPr>
              <a:t>Server</a:t>
            </a:r>
            <a:endParaRPr sz="1000" dirty="0">
              <a:latin typeface="나눔바른펜" panose="020B0503000000000000" pitchFamily="50" charset="-127"/>
              <a:ea typeface="나눔바른펜" panose="020B0503000000000000" pitchFamily="50" charset="-127"/>
              <a:cs typeface="Source Sans Pro"/>
              <a:sym typeface="Source Sans Pro"/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899990" y="2394448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169;p22">
            <a:extLst>
              <a:ext uri="{FF2B5EF4-FFF2-40B4-BE49-F238E27FC236}">
                <a16:creationId xmlns:a16="http://schemas.microsoft.com/office/drawing/2014/main" id="{183ED86C-D7D9-47FF-9A78-C9EBBD2FF75C}"/>
              </a:ext>
            </a:extLst>
          </p:cNvPr>
          <p:cNvSpPr txBox="1"/>
          <p:nvPr/>
        </p:nvSpPr>
        <p:spPr>
          <a:xfrm>
            <a:off x="731150" y="1260450"/>
            <a:ext cx="1869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-KR" altLang="en-US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개발 환경</a:t>
            </a:r>
            <a:endParaRPr sz="1500" b="1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algun Gothic"/>
              <a:sym typeface="Malgun Gothic"/>
            </a:endParaRPr>
          </a:p>
        </p:txBody>
      </p:sp>
      <p:sp>
        <p:nvSpPr>
          <p:cNvPr id="39" name="Google Shape;257;p28">
            <a:extLst>
              <a:ext uri="{FF2B5EF4-FFF2-40B4-BE49-F238E27FC236}">
                <a16:creationId xmlns:a16="http://schemas.microsoft.com/office/drawing/2014/main" id="{7EB2136E-E0C2-4459-B016-EA86D25B1A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3. 서비스 구현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/>
          <p:nvPr/>
        </p:nvSpPr>
        <p:spPr>
          <a:xfrm>
            <a:off x="83450" y="1009000"/>
            <a:ext cx="1869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아키텍처 구성도</a:t>
            </a:r>
            <a:endParaRPr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838" y="1101600"/>
            <a:ext cx="6348262" cy="40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57;p28">
            <a:extLst>
              <a:ext uri="{FF2B5EF4-FFF2-40B4-BE49-F238E27FC236}">
                <a16:creationId xmlns:a16="http://schemas.microsoft.com/office/drawing/2014/main" id="{842D14C7-8BB2-48C6-BC6F-10FA79D330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3. 서비스 구현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5"/>
          <p:cNvSpPr txBox="1"/>
          <p:nvPr/>
        </p:nvSpPr>
        <p:spPr>
          <a:xfrm>
            <a:off x="731150" y="1260450"/>
            <a:ext cx="1869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서비스 요약</a:t>
            </a:r>
            <a:endParaRPr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1" name="Google Shape;221;p25"/>
          <p:cNvSpPr txBox="1"/>
          <p:nvPr/>
        </p:nvSpPr>
        <p:spPr>
          <a:xfrm>
            <a:off x="708000" y="2042600"/>
            <a:ext cx="77280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라이브 스트리밍 서비스 – AWS Interactive Video Service(IVS)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CDN 아키텍처 – S3, Lambda, AWS Media Converter, Cloudfront, CloudFormation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고가용성 고객 데이터 베이스 - RDS(MySQL) Master and Slave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보안을 고려한 아키텍처 - VPC, IAM, Cognito, WAF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고가용성 서비스 배포 Strategy – EC2, Multi-AZ Auto scaling and Load Balancing</a:t>
            </a:r>
            <a:endParaRPr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Google Shape;257;p28">
            <a:extLst>
              <a:ext uri="{FF2B5EF4-FFF2-40B4-BE49-F238E27FC236}">
                <a16:creationId xmlns:a16="http://schemas.microsoft.com/office/drawing/2014/main" id="{7A4DFABC-B5C1-4D99-8151-55A119DE11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3. 서비스 구현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6"/>
          <p:cNvSpPr txBox="1"/>
          <p:nvPr/>
        </p:nvSpPr>
        <p:spPr>
          <a:xfrm>
            <a:off x="731150" y="1260450"/>
            <a:ext cx="56136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라이브 스트리밍 서비스 – AWS Interactive Video Service(IVS)</a:t>
            </a:r>
            <a:endParaRPr sz="15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50" y="1731000"/>
            <a:ext cx="4759825" cy="15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 txBox="1"/>
          <p:nvPr/>
        </p:nvSpPr>
        <p:spPr>
          <a:xfrm>
            <a:off x="5401500" y="1553286"/>
            <a:ext cx="357958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완전 관리형 스트리밍 서비스</a:t>
            </a:r>
            <a:endParaRPr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짧은 지연시간</a:t>
            </a:r>
            <a:endParaRPr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AWS에서 스트리밍 서버 관리</a:t>
            </a:r>
            <a:endParaRPr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→ 스트리밍 서버와 분리되어 트래픽 과부하로부터 자유롭다.</a:t>
            </a:r>
            <a:endParaRPr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최대 할당량에 해당하는 리소스만큼 확장성 확보 가능</a:t>
            </a:r>
            <a:endParaRPr sz="1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731150" y="3134068"/>
            <a:ext cx="5613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Quotas(할당량)</a:t>
            </a:r>
            <a:endParaRPr b="1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algun Gothic"/>
              <a:sym typeface="Malgun Gothic"/>
            </a:endParaRPr>
          </a:p>
        </p:txBody>
      </p:sp>
      <p:graphicFrame>
        <p:nvGraphicFramePr>
          <p:cNvPr id="232" name="Google Shape;232;p26"/>
          <p:cNvGraphicFramePr/>
          <p:nvPr>
            <p:extLst>
              <p:ext uri="{D42A27DB-BD31-4B8C-83A1-F6EECF244321}">
                <p14:modId xmlns:p14="http://schemas.microsoft.com/office/powerpoint/2010/main" val="3653612979"/>
              </p:ext>
            </p:extLst>
          </p:nvPr>
        </p:nvGraphicFramePr>
        <p:xfrm>
          <a:off x="800081" y="3591701"/>
          <a:ext cx="4601419" cy="1278750"/>
        </p:xfrm>
        <a:graphic>
          <a:graphicData uri="http://schemas.openxmlformats.org/drawingml/2006/table">
            <a:tbl>
              <a:tblPr>
                <a:noFill/>
                <a:tableStyleId>{8E2CB607-962D-446B-BC3D-6BE8830A53F8}</a:tableStyleId>
              </a:tblPr>
              <a:tblGrid>
                <a:gridCol w="1451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1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8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5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bg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Resource</a:t>
                      </a:r>
                      <a:endParaRPr sz="900" b="1" dirty="0">
                        <a:solidFill>
                          <a:schemeClr val="bg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5" marR="91425" marT="0" marB="0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bg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Default Quota</a:t>
                      </a:r>
                      <a:endParaRPr sz="900" b="1" dirty="0">
                        <a:solidFill>
                          <a:schemeClr val="bg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5" marR="91425" marT="0" marB="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bg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Description</a:t>
                      </a:r>
                      <a:endParaRPr sz="900" b="1" dirty="0">
                        <a:solidFill>
                          <a:schemeClr val="bg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5" marR="91425" marT="0" marB="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solidFill>
                            <a:schemeClr val="bg2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Channels</a:t>
                      </a:r>
                      <a:endParaRPr sz="900" dirty="0">
                        <a:solidFill>
                          <a:schemeClr val="bg2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5" marR="91425" marT="0" marB="0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solidFill>
                            <a:schemeClr val="bg2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5000</a:t>
                      </a:r>
                      <a:endParaRPr sz="900" dirty="0">
                        <a:solidFill>
                          <a:schemeClr val="bg2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5" marR="91425" marT="0" marB="0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solidFill>
                            <a:schemeClr val="bg2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최대 생성 가능한 채널수</a:t>
                      </a:r>
                      <a:endParaRPr sz="900" dirty="0">
                        <a:solidFill>
                          <a:schemeClr val="bg2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5" marR="91425" marT="0" marB="0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solidFill>
                            <a:schemeClr val="bg2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Concurrent views</a:t>
                      </a:r>
                      <a:endParaRPr sz="900" dirty="0">
                        <a:solidFill>
                          <a:schemeClr val="bg2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5" marR="91425" marT="0" marB="0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solidFill>
                            <a:schemeClr val="bg2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15000</a:t>
                      </a:r>
                      <a:endParaRPr sz="900" dirty="0">
                        <a:solidFill>
                          <a:schemeClr val="bg2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5" marR="91425" marT="0" marB="0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solidFill>
                            <a:schemeClr val="bg2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채널당 최대 시청자수</a:t>
                      </a:r>
                      <a:endParaRPr sz="900" dirty="0">
                        <a:solidFill>
                          <a:schemeClr val="bg2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5" marR="91425" marT="0" marB="0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bg2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resolution</a:t>
                      </a:r>
                      <a:endParaRPr sz="900">
                        <a:solidFill>
                          <a:schemeClr val="bg2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5" marR="91425" marT="0" marB="0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solidFill>
                            <a:schemeClr val="bg2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1080p </a:t>
                      </a:r>
                      <a:endParaRPr sz="900" dirty="0">
                        <a:solidFill>
                          <a:schemeClr val="bg2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5" marR="91425" marT="0" marB="0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solidFill>
                            <a:schemeClr val="bg2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최대 해상도</a:t>
                      </a:r>
                      <a:endParaRPr sz="900" dirty="0">
                        <a:solidFill>
                          <a:schemeClr val="bg2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5" marR="91425" marT="0" marB="0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solidFill>
                            <a:schemeClr val="bg2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Concurrent streams</a:t>
                      </a:r>
                      <a:endParaRPr sz="900" dirty="0">
                        <a:solidFill>
                          <a:schemeClr val="bg2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5" marR="91425" marT="0" marB="0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bg2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</a:t>
                      </a:r>
                      <a:endParaRPr sz="900">
                        <a:solidFill>
                          <a:schemeClr val="bg2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5" marR="91425" marT="0" marB="0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solidFill>
                            <a:schemeClr val="bg2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최대 동시 스트리밍 수</a:t>
                      </a:r>
                      <a:endParaRPr sz="900" dirty="0">
                        <a:solidFill>
                          <a:schemeClr val="bg2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5" marR="91425" marT="0" marB="0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4" name="Google Shape;234;p26"/>
          <p:cNvSpPr txBox="1"/>
          <p:nvPr/>
        </p:nvSpPr>
        <p:spPr>
          <a:xfrm>
            <a:off x="6102880" y="3974511"/>
            <a:ext cx="287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3C78D8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Source Sans Pro"/>
                <a:sym typeface="Source Sans Pro"/>
              </a:rPr>
              <a:t> 최대 리소스 할당량 인상 요청가능</a:t>
            </a:r>
            <a:endParaRPr b="1" dirty="0">
              <a:solidFill>
                <a:srgbClr val="3C78D8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Source Sans Pro"/>
              <a:sym typeface="Source Sans Pro"/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4B820D8D-1585-419C-8C4F-3EEC7D99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827" y="3974511"/>
            <a:ext cx="469053" cy="4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57;p28">
            <a:extLst>
              <a:ext uri="{FF2B5EF4-FFF2-40B4-BE49-F238E27FC236}">
                <a16:creationId xmlns:a16="http://schemas.microsoft.com/office/drawing/2014/main" id="{4E1F6DE9-4225-44D3-937A-A8B7CC81F6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3. 서비스 구현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7"/>
          <p:cNvSpPr txBox="1"/>
          <p:nvPr/>
        </p:nvSpPr>
        <p:spPr>
          <a:xfrm>
            <a:off x="731150" y="1260450"/>
            <a:ext cx="56136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라이브 스트리밍 서비스 – AWS Interactive Video Service(IVS)</a:t>
            </a:r>
            <a:endParaRPr sz="15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2" name="Google Shape;242;p27"/>
          <p:cNvSpPr txBox="1"/>
          <p:nvPr/>
        </p:nvSpPr>
        <p:spPr>
          <a:xfrm>
            <a:off x="862650" y="1706450"/>
            <a:ext cx="69090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회원가입 시 채널을 생성할 수 있도록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수집서버, 스트림키 → 라이브 스트리밍 송출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재생 URL → 웹 브라우저에서 라이브 스트리밍 수신 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-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AWS-SDK (</a:t>
            </a:r>
            <a:r>
              <a:rPr lang="ko" sz="1200" dirty="0">
                <a:solidFill>
                  <a:schemeClr val="dk2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JavaScript API</a:t>
            </a: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)를 이용하여 웹 애플리케이션에서 채널생성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50" y="3317450"/>
            <a:ext cx="173355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 txBox="1"/>
          <p:nvPr/>
        </p:nvSpPr>
        <p:spPr>
          <a:xfrm>
            <a:off x="7203904" y="1763389"/>
            <a:ext cx="1180500" cy="1104888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ource Sans Pro"/>
                <a:sym typeface="Source Sans Pro"/>
              </a:rPr>
              <a:t>user</a:t>
            </a:r>
            <a:endParaRPr sz="1200" dirty="0">
              <a:solidFill>
                <a:schemeClr val="dk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chemeClr val="dk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ource Sans Pro"/>
                <a:sym typeface="Source Sans Pro"/>
              </a:rPr>
              <a:t>data.재생URL</a:t>
            </a:r>
            <a:endParaRPr sz="1000" dirty="0">
              <a:solidFill>
                <a:schemeClr val="dk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chemeClr val="dk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ource Sans Pro"/>
                <a:sym typeface="Source Sans Pro"/>
              </a:rPr>
              <a:t>data.스트림키</a:t>
            </a:r>
            <a:endParaRPr sz="1000" dirty="0">
              <a:solidFill>
                <a:schemeClr val="dk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chemeClr val="dk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ource Sans Pro"/>
                <a:sym typeface="Source Sans Pro"/>
              </a:rPr>
              <a:t>data.수집서버</a:t>
            </a:r>
            <a:endParaRPr sz="1000" dirty="0">
              <a:solidFill>
                <a:schemeClr val="dk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chemeClr val="dk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ource Sans Pro"/>
                <a:sym typeface="Source Sans Pro"/>
              </a:rPr>
              <a:t>… </a:t>
            </a:r>
            <a:endParaRPr sz="1000" dirty="0">
              <a:solidFill>
                <a:schemeClr val="dk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Source Sans Pro"/>
              <a:sym typeface="Source Sans Pro"/>
            </a:endParaRPr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4412" y="3081688"/>
            <a:ext cx="1435025" cy="14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/>
          <p:nvPr/>
        </p:nvSpPr>
        <p:spPr>
          <a:xfrm>
            <a:off x="7554800" y="2819575"/>
            <a:ext cx="411600" cy="534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276" y="3495788"/>
            <a:ext cx="1435025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7"/>
          <p:cNvSpPr txBox="1"/>
          <p:nvPr/>
        </p:nvSpPr>
        <p:spPr>
          <a:xfrm>
            <a:off x="7362450" y="4608800"/>
            <a:ext cx="101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highlight>
                  <a:srgbClr val="FFFFFF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User Table</a:t>
            </a:r>
            <a:endParaRPr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Source Sans Pro"/>
              <a:sym typeface="Source Sans Pro"/>
            </a:endParaRPr>
          </a:p>
        </p:txBody>
      </p:sp>
      <p:graphicFrame>
        <p:nvGraphicFramePr>
          <p:cNvPr id="251" name="Google Shape;251;p27"/>
          <p:cNvGraphicFramePr/>
          <p:nvPr>
            <p:extLst>
              <p:ext uri="{D42A27DB-BD31-4B8C-83A1-F6EECF244321}">
                <p14:modId xmlns:p14="http://schemas.microsoft.com/office/powerpoint/2010/main" val="376403596"/>
              </p:ext>
            </p:extLst>
          </p:nvPr>
        </p:nvGraphicFramePr>
        <p:xfrm>
          <a:off x="3104413" y="3125275"/>
          <a:ext cx="2767250" cy="1337475"/>
        </p:xfrm>
        <a:graphic>
          <a:graphicData uri="http://schemas.openxmlformats.org/drawingml/2006/table">
            <a:tbl>
              <a:tblPr>
                <a:noFill/>
                <a:tableStyleId>{74EC7B77-2815-4090-B36C-427AF6FEF8BE}</a:tableStyleId>
              </a:tblPr>
              <a:tblGrid>
                <a:gridCol w="27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7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ivs.createChannel({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    authorized : </a:t>
                      </a:r>
                      <a:r>
                        <a:rPr lang="ko" sz="900" dirty="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false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,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    name: 채널이름(user_id)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  },</a:t>
                      </a:r>
                      <a:r>
                        <a:rPr lang="ko" sz="900" b="1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function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(err,data)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...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... 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900" dirty="0"/>
                    </a:p>
                  </a:txBody>
                  <a:tcPr marL="63500" marR="63500" marT="63500" marB="63500">
                    <a:lnL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" name="Picture 6">
            <a:extLst>
              <a:ext uri="{FF2B5EF4-FFF2-40B4-BE49-F238E27FC236}">
                <a16:creationId xmlns:a16="http://schemas.microsoft.com/office/drawing/2014/main" id="{DA9C6C1D-AB66-411D-B870-3E26EE382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626" y="3495788"/>
            <a:ext cx="469053" cy="4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F02D7FE-35CC-4572-BC07-BC6886FEC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961" y="3495788"/>
            <a:ext cx="469053" cy="4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57;p28">
            <a:extLst>
              <a:ext uri="{FF2B5EF4-FFF2-40B4-BE49-F238E27FC236}">
                <a16:creationId xmlns:a16="http://schemas.microsoft.com/office/drawing/2014/main" id="{C91990F1-8973-4903-9AFD-F3C0609636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3. 서비스 구현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3. 서비스 구현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258" name="Google Shape;258;p28"/>
          <p:cNvGraphicFramePr/>
          <p:nvPr>
            <p:extLst>
              <p:ext uri="{D42A27DB-BD31-4B8C-83A1-F6EECF244321}">
                <p14:modId xmlns:p14="http://schemas.microsoft.com/office/powerpoint/2010/main" val="3188529632"/>
              </p:ext>
            </p:extLst>
          </p:nvPr>
        </p:nvGraphicFramePr>
        <p:xfrm>
          <a:off x="220351" y="1381826"/>
          <a:ext cx="4306525" cy="3611751"/>
        </p:xfrm>
        <a:graphic>
          <a:graphicData uri="http://schemas.openxmlformats.org/drawingml/2006/table">
            <a:tbl>
              <a:tblPr>
                <a:noFill/>
                <a:tableStyleId>{74EC7B77-2815-4090-B36C-427AF6FEF8BE}</a:tableStyleId>
              </a:tblPr>
              <a:tblGrid>
                <a:gridCol w="430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117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" sz="900" b="1" dirty="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function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ko" sz="900" b="1" dirty="0">
                          <a:solidFill>
                            <a:srgbClr val="99000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AWScheck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(){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b="1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var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user_id = $(</a:t>
                      </a:r>
                      <a:r>
                        <a:rPr lang="ko" sz="900" dirty="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'#id_val'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).val();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b="1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(!user_id){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alert(</a:t>
                      </a:r>
                      <a:r>
                        <a:rPr lang="ko" sz="900" dirty="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'아이디를 입력해주세요'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</a:t>
                      </a:r>
                      <a:r>
                        <a:rPr lang="ko" sz="900" b="1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ko" sz="900" dirty="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false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r>
                        <a:rPr lang="ko" sz="900" b="1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else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</a:t>
                      </a:r>
                      <a:r>
                        <a:rPr lang="ko" sz="900" b="1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var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ivs = </a:t>
                      </a:r>
                      <a:r>
                        <a:rPr lang="ko" sz="900" b="1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AWS.IVS();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</a:t>
                      </a:r>
                      <a:r>
                        <a:rPr lang="ko" sz="900" b="1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var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params = {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    authorized : </a:t>
                      </a:r>
                      <a:r>
                        <a:rPr lang="ko" sz="900" dirty="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false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,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    name: user_id </a:t>
                      </a:r>
                      <a:r>
                        <a:rPr lang="ko" sz="900" i="1" dirty="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//{user_id를 채널이름으로}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  };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  ivs.createChannel(params, </a:t>
                      </a:r>
                      <a:r>
                        <a:rPr lang="ko" sz="900" b="1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function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(err, data) {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    </a:t>
                      </a:r>
                      <a:r>
                        <a:rPr lang="ko" sz="900" b="1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(err) </a:t>
                      </a:r>
                      <a:r>
                        <a:rPr lang="ko" sz="900" dirty="0">
                          <a:solidFill>
                            <a:srgbClr val="0086B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console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.log(err, err.stack); 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    </a:t>
                      </a:r>
                      <a:r>
                        <a:rPr lang="ko" sz="900" b="1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else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lang="ko" sz="900" dirty="0">
                          <a:solidFill>
                            <a:srgbClr val="0086B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console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.log(data);</a:t>
                      </a:r>
                      <a:endParaRPr lang="en-US" altLang="ko" sz="900" dirty="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0" marT="0" marB="0">
                    <a:lnL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9" name="Google Shape;259;p28"/>
          <p:cNvGraphicFramePr/>
          <p:nvPr>
            <p:extLst>
              <p:ext uri="{D42A27DB-BD31-4B8C-83A1-F6EECF244321}">
                <p14:modId xmlns:p14="http://schemas.microsoft.com/office/powerpoint/2010/main" val="3814139717"/>
              </p:ext>
            </p:extLst>
          </p:nvPr>
        </p:nvGraphicFramePr>
        <p:xfrm>
          <a:off x="4617125" y="1381825"/>
          <a:ext cx="4395225" cy="3611752"/>
        </p:xfrm>
        <a:graphic>
          <a:graphicData uri="http://schemas.openxmlformats.org/drawingml/2006/table">
            <a:tbl>
              <a:tblPr>
                <a:noFill/>
                <a:tableStyleId>{74EC7B77-2815-4090-B36C-427AF6FEF8BE}</a:tableStyleId>
              </a:tblPr>
              <a:tblGrid>
                <a:gridCol w="439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1175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ko" sz="900" b="1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var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 = data.channel.playbackUrl; </a:t>
                      </a:r>
                      <a:r>
                        <a:rPr lang="ko" sz="900" i="1" dirty="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재생 url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ko" sz="900" b="1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var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 = data.streamKey.value;	</a:t>
                      </a:r>
                      <a:r>
                        <a:rPr lang="ko" sz="900" i="1" dirty="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스트림 키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ko" sz="900" b="1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var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 = data.channel.ingestEndpoint; </a:t>
                      </a:r>
                      <a:r>
                        <a:rPr lang="ko" sz="900" i="1" dirty="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수집서버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</a:t>
                      </a:r>
                      <a:r>
                        <a:rPr lang="ko" sz="900" b="1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var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user_charn = data.channel.arn;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ko" sz="900" dirty="0">
                          <a:solidFill>
                            <a:srgbClr val="0086B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document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.getElementById(</a:t>
                      </a:r>
                      <a:r>
                        <a:rPr lang="ko" sz="900" dirty="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"a"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).value = a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ko" sz="900" dirty="0">
                          <a:solidFill>
                            <a:srgbClr val="0086B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document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.getElementById(</a:t>
                      </a:r>
                      <a:r>
                        <a:rPr lang="ko" sz="900" dirty="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"b"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).value = b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ko" sz="900" dirty="0">
                          <a:solidFill>
                            <a:srgbClr val="0086B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document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.getElementById(</a:t>
                      </a:r>
                      <a:r>
                        <a:rPr lang="ko" sz="900" dirty="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"c"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).value = c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ko" sz="900" dirty="0">
                          <a:solidFill>
                            <a:srgbClr val="0086B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document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.getElementById(</a:t>
                      </a:r>
                      <a:r>
                        <a:rPr lang="ko" sz="900" dirty="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"user_charn"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).value = user_charn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AWS = </a:t>
                      </a:r>
                      <a:r>
                        <a:rPr lang="ko" sz="900" dirty="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alert(</a:t>
                      </a:r>
                      <a:r>
                        <a:rPr lang="ko" sz="900" dirty="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"채널 생성완료!"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});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alt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>
                    <a:lnL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0" name="Google Shape;260;p28"/>
          <p:cNvSpPr txBox="1"/>
          <p:nvPr/>
        </p:nvSpPr>
        <p:spPr>
          <a:xfrm>
            <a:off x="121550" y="936102"/>
            <a:ext cx="56136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Source Code</a:t>
            </a:r>
            <a:endParaRPr sz="15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9"/>
          <p:cNvSpPr txBox="1"/>
          <p:nvPr/>
        </p:nvSpPr>
        <p:spPr>
          <a:xfrm>
            <a:off x="731150" y="1260450"/>
            <a:ext cx="80562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CDN 아키텍처 – S3, Lambda, AWS Media Converter, Cloudfront, CloudFormation</a:t>
            </a:r>
            <a:endParaRPr sz="15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68" name="Google Shape;2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300" y="1756675"/>
            <a:ext cx="6909583" cy="3178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57;p28">
            <a:extLst>
              <a:ext uri="{FF2B5EF4-FFF2-40B4-BE49-F238E27FC236}">
                <a16:creationId xmlns:a16="http://schemas.microsoft.com/office/drawing/2014/main" id="{BE7EC11D-B5F3-457D-B93F-35F6C21EBD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3. 서비스 구현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0"/>
          <p:cNvSpPr txBox="1"/>
          <p:nvPr/>
        </p:nvSpPr>
        <p:spPr>
          <a:xfrm>
            <a:off x="731150" y="1260450"/>
            <a:ext cx="80562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CDN 아키텍처 – S3, Lambda, AWS Media Converter, Cloudfront, CloudFormation</a:t>
            </a:r>
            <a:endParaRPr sz="15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76" name="Google Shape;2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623" y="3029689"/>
            <a:ext cx="1015302" cy="1038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375" y="2554983"/>
            <a:ext cx="453449" cy="401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905" y="2554953"/>
            <a:ext cx="453449" cy="401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6623" y="2621092"/>
            <a:ext cx="604598" cy="534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7305" y="2478433"/>
            <a:ext cx="511850" cy="4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0"/>
          <p:cNvSpPr txBox="1"/>
          <p:nvPr/>
        </p:nvSpPr>
        <p:spPr>
          <a:xfrm>
            <a:off x="3078662" y="2900133"/>
            <a:ext cx="903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나눔바른펜" panose="020B0503000000000000" pitchFamily="50" charset="-127"/>
                <a:ea typeface="나눔바른펜" panose="020B0503000000000000" pitchFamily="50" charset="-127"/>
                <a:cs typeface="Source Sans Pro"/>
                <a:sym typeface="Source Sans Pro"/>
              </a:rPr>
              <a:t>Job Settings</a:t>
            </a:r>
            <a:endParaRPr sz="1000" b="1" dirty="0">
              <a:latin typeface="나눔바른펜" panose="020B0503000000000000" pitchFamily="50" charset="-127"/>
              <a:ea typeface="나눔바른펜" panose="020B0503000000000000" pitchFamily="50" charset="-127"/>
              <a:cs typeface="Source Sans Pro"/>
              <a:sym typeface="Source Sans Pro"/>
            </a:endParaRPr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4623" y="3029690"/>
            <a:ext cx="1015302" cy="103804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0"/>
          <p:cNvSpPr txBox="1"/>
          <p:nvPr/>
        </p:nvSpPr>
        <p:spPr>
          <a:xfrm>
            <a:off x="1478437" y="4065128"/>
            <a:ext cx="105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Source Sans Pro"/>
                <a:sym typeface="Source Sans Pro"/>
              </a:rPr>
              <a:t>Source Bucket</a:t>
            </a:r>
            <a:endParaRPr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Source Sans Pro"/>
              <a:sym typeface="Source Sans Pro"/>
            </a:endParaRPr>
          </a:p>
        </p:txBody>
      </p:sp>
      <p:sp>
        <p:nvSpPr>
          <p:cNvPr id="285" name="Google Shape;285;p30"/>
          <p:cNvSpPr txBox="1"/>
          <p:nvPr/>
        </p:nvSpPr>
        <p:spPr>
          <a:xfrm>
            <a:off x="4313974" y="4069563"/>
            <a:ext cx="1465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Source Sans Pro"/>
                <a:sym typeface="Source Sans Pro"/>
              </a:rPr>
              <a:t>Destination  Bucket</a:t>
            </a:r>
            <a:endParaRPr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Source Sans Pro"/>
              <a:sym typeface="Source Sans Pro"/>
            </a:endParaRPr>
          </a:p>
        </p:txBody>
      </p:sp>
      <p:pic>
        <p:nvPicPr>
          <p:cNvPr id="286" name="Google Shape;286;p30"/>
          <p:cNvPicPr preferRelativeResize="0"/>
          <p:nvPr/>
        </p:nvPicPr>
        <p:blipFill rotWithShape="1">
          <a:blip r:embed="rId7">
            <a:alphaModFix/>
          </a:blip>
          <a:srcRect l="18735" t="14813" r="14566"/>
          <a:stretch/>
        </p:blipFill>
        <p:spPr>
          <a:xfrm>
            <a:off x="7213850" y="2899658"/>
            <a:ext cx="1363383" cy="16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0613" y="2424929"/>
            <a:ext cx="709913" cy="709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91613" y="2424929"/>
            <a:ext cx="709913" cy="70991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0"/>
          <p:cNvSpPr txBox="1"/>
          <p:nvPr/>
        </p:nvSpPr>
        <p:spPr>
          <a:xfrm>
            <a:off x="4050781" y="4503358"/>
            <a:ext cx="199157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3C78D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Source Sans Pro"/>
                <a:sym typeface="Source Sans Pro"/>
              </a:rPr>
              <a:t>Origin of CloudFront</a:t>
            </a:r>
            <a:endParaRPr b="1" dirty="0">
              <a:solidFill>
                <a:srgbClr val="3C78D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Source Sans Pro"/>
              <a:sym typeface="Source Sans Pro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2997723" y="3553686"/>
            <a:ext cx="115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E06666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Source Sans Pro"/>
                <a:sym typeface="Source Sans Pro"/>
              </a:rPr>
              <a:t>MediaConverter</a:t>
            </a:r>
            <a:endParaRPr sz="1000" b="1" dirty="0">
              <a:solidFill>
                <a:srgbClr val="E06666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Source Sans Pro"/>
              <a:sym typeface="Source Sans Pro"/>
            </a:endParaRPr>
          </a:p>
        </p:txBody>
      </p:sp>
      <p:sp>
        <p:nvSpPr>
          <p:cNvPr id="292" name="Google Shape;292;p30"/>
          <p:cNvSpPr txBox="1"/>
          <p:nvPr/>
        </p:nvSpPr>
        <p:spPr>
          <a:xfrm>
            <a:off x="5961463" y="3509733"/>
            <a:ext cx="105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E06666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Source Sans Pro"/>
                <a:sym typeface="Source Sans Pro"/>
              </a:rPr>
              <a:t>Deploying to CloudFront</a:t>
            </a:r>
            <a:endParaRPr sz="1000" b="1">
              <a:solidFill>
                <a:srgbClr val="E06666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Source Sans Pro"/>
              <a:sym typeface="Source Sans Pro"/>
            </a:endParaRPr>
          </a:p>
        </p:txBody>
      </p:sp>
      <p:graphicFrame>
        <p:nvGraphicFramePr>
          <p:cNvPr id="293" name="Google Shape;293;p30"/>
          <p:cNvGraphicFramePr/>
          <p:nvPr>
            <p:extLst>
              <p:ext uri="{D42A27DB-BD31-4B8C-83A1-F6EECF244321}">
                <p14:modId xmlns:p14="http://schemas.microsoft.com/office/powerpoint/2010/main" val="2814552913"/>
              </p:ext>
            </p:extLst>
          </p:nvPr>
        </p:nvGraphicFramePr>
        <p:xfrm>
          <a:off x="435813" y="1792710"/>
          <a:ext cx="1576750" cy="737700"/>
        </p:xfrm>
        <a:graphic>
          <a:graphicData uri="http://schemas.openxmlformats.org/drawingml/2006/table">
            <a:tbl>
              <a:tblPr>
                <a:noFill/>
                <a:tableStyleId>{74EC7B77-2815-4090-B36C-427AF6FEF8BE}</a:tableStyleId>
              </a:tblPr>
              <a:tblGrid>
                <a:gridCol w="157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7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bucket.putObject(params, function(err, data) {</a:t>
                      </a:r>
                      <a:endParaRPr sz="800" dirty="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 sz="800" dirty="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800" dirty="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lnL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Google Shape;257;p28">
            <a:extLst>
              <a:ext uri="{FF2B5EF4-FFF2-40B4-BE49-F238E27FC236}">
                <a16:creationId xmlns:a16="http://schemas.microsoft.com/office/drawing/2014/main" id="{AB4329EF-8917-4A0A-93BA-0EE057F9FE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3. 서비스 구현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EB55F42A-6CC1-43AE-B6FF-9C802CDB7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87" y="3202619"/>
            <a:ext cx="871714" cy="4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433D1150-A655-4005-A380-88A8DE25F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963" y="3202400"/>
            <a:ext cx="871714" cy="4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1"/>
          <p:cNvSpPr txBox="1"/>
          <p:nvPr/>
        </p:nvSpPr>
        <p:spPr>
          <a:xfrm>
            <a:off x="731150" y="1260450"/>
            <a:ext cx="80562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CDN 아키텍처 – S3, Lambda, AWS Media Converter, Cloudfront, CloudFormation</a:t>
            </a:r>
            <a:endParaRPr sz="15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01" name="Google Shape;3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512" y="1751975"/>
            <a:ext cx="6353549" cy="31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1"/>
          <p:cNvSpPr txBox="1"/>
          <p:nvPr/>
        </p:nvSpPr>
        <p:spPr>
          <a:xfrm>
            <a:off x="4233862" y="3050025"/>
            <a:ext cx="903000" cy="27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latin typeface="Source Sans Pro"/>
                <a:ea typeface="Source Sans Pro"/>
                <a:cs typeface="Source Sans Pro"/>
                <a:sym typeface="Source Sans Pro"/>
              </a:rPr>
              <a:t>Destination Bucket(Origin)</a:t>
            </a:r>
            <a:endParaRPr sz="9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" name="Google Shape;257;p28">
            <a:extLst>
              <a:ext uri="{FF2B5EF4-FFF2-40B4-BE49-F238E27FC236}">
                <a16:creationId xmlns:a16="http://schemas.microsoft.com/office/drawing/2014/main" id="{E8616895-C48E-4E42-8F8B-AE5A0EF4D0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3. 서비스 구현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11850" y="-1185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23550" y="1843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Introduction Team Member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767" y="1045863"/>
            <a:ext cx="1487116" cy="146037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204937" y="2523845"/>
            <a:ext cx="2878325" cy="9827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0000" tIns="36000" rIns="91425" bIns="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Team Leader</a:t>
            </a:r>
            <a:endParaRPr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박종현</a:t>
            </a:r>
            <a:endParaRPr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whdgus003@gmail.com</a:t>
            </a:r>
            <a:endParaRPr sz="1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3217845" y="2540952"/>
            <a:ext cx="2878325" cy="969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Member</a:t>
            </a:r>
            <a:endParaRPr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임상혁</a:t>
            </a:r>
            <a:endParaRPr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dlagurgur@gmail.com</a:t>
            </a:r>
            <a:endParaRPr sz="1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6230752" y="2542895"/>
            <a:ext cx="2758607" cy="969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Member</a:t>
            </a:r>
            <a:endParaRPr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심재혁</a:t>
            </a:r>
            <a:endParaRPr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tlawogur328@naver.com</a:t>
            </a:r>
            <a:endParaRPr sz="1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204937" y="3515955"/>
            <a:ext cx="2878326" cy="1504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AWS를 활용한 웹애플리케이션 기능구현</a:t>
            </a:r>
            <a:endParaRPr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CDN 아키텍처 설계</a:t>
            </a:r>
            <a:endParaRPr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프론트엔드 개발 및 디자인</a:t>
            </a:r>
            <a:r>
              <a:rPr lang="ko" sz="11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(JavaScript,JSP)</a:t>
            </a:r>
            <a:endParaRPr sz="11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ko" sz="11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백엔드 개발 보조(JAVA)</a:t>
            </a:r>
            <a:endParaRPr sz="11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웹서버, 웹 애플리케이션 서버 연동</a:t>
            </a:r>
            <a:endParaRPr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웹 애플리케이션 배포</a:t>
            </a:r>
            <a:endParaRPr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3217847" y="3518750"/>
            <a:ext cx="2878326" cy="1504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개발 환경 구성</a:t>
            </a:r>
            <a: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11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Spring,Github</a:t>
            </a:r>
            <a: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-KR" altLang="en-US" sz="11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프론트엔드</a:t>
            </a: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개발</a:t>
            </a:r>
            <a: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11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JavaScript,JSP</a:t>
            </a:r>
            <a: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-KR" altLang="en-US" sz="11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백엔드</a:t>
            </a: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개발</a:t>
            </a:r>
            <a: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(JAVA)</a:t>
            </a: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endParaRPr lang="en-US" altLang="ko-KR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endParaRPr lang="en-US" altLang="ko-KR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230757" y="3515301"/>
            <a:ext cx="2758602" cy="1504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AWS를 활용한 네트워크 환경 구성</a:t>
            </a:r>
            <a:endParaRPr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웹 애플리케이션 배포</a:t>
            </a:r>
            <a:endParaRPr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웹 서버, 웹 애플리케이션 서버 연동</a:t>
            </a:r>
            <a:endParaRPr lang="en-US" altLang="ko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endParaRPr 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endParaRPr 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endParaRPr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" name="그림 2" descr="사람, 하늘, 남자, 실외이(가) 표시된 사진&#10;&#10;자동 생성된 설명">
            <a:extLst>
              <a:ext uri="{FF2B5EF4-FFF2-40B4-BE49-F238E27FC236}">
                <a16:creationId xmlns:a16="http://schemas.microsoft.com/office/drawing/2014/main" id="{AF6922E5-B402-4A26-A41A-80842E9D0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85" y="1020338"/>
            <a:ext cx="1487118" cy="148711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그림 4" descr="넥타이, 사람, 착용, 의류이(가) 표시된 사진&#10;&#10;자동 생성된 설명">
            <a:extLst>
              <a:ext uri="{FF2B5EF4-FFF2-40B4-BE49-F238E27FC236}">
                <a16:creationId xmlns:a16="http://schemas.microsoft.com/office/drawing/2014/main" id="{F405F051-2C9F-4AF2-93F0-92BD354E0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495" y="1020983"/>
            <a:ext cx="1487118" cy="149062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2"/>
          <p:cNvSpPr txBox="1"/>
          <p:nvPr/>
        </p:nvSpPr>
        <p:spPr>
          <a:xfrm>
            <a:off x="731150" y="1260450"/>
            <a:ext cx="80562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AWS Media Converter</a:t>
            </a:r>
            <a:endParaRPr sz="15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10" name="Google Shape;3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17" y="1795124"/>
            <a:ext cx="5088426" cy="24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2"/>
          <p:cNvSpPr txBox="1"/>
          <p:nvPr/>
        </p:nvSpPr>
        <p:spPr>
          <a:xfrm>
            <a:off x="5908092" y="1667485"/>
            <a:ext cx="2950633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ko" sz="1200" dirty="0">
                <a:solidFill>
                  <a:srgbClr val="16191F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모든 유형의 전송용 브로드캐스트급 비디오 생성</a:t>
            </a:r>
            <a:endParaRPr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입력되는 영상소스를 </a:t>
            </a: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JobSettings 에 설정해둔 </a:t>
            </a:r>
            <a:r>
              <a:rPr lang="ko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포맷, 해상도로 변환</a:t>
            </a:r>
            <a:endParaRPr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Lambda 함수(JobSubmit Function)를 통해 실행</a:t>
            </a:r>
            <a:endParaRPr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Google Shape;257;p28">
            <a:extLst>
              <a:ext uri="{FF2B5EF4-FFF2-40B4-BE49-F238E27FC236}">
                <a16:creationId xmlns:a16="http://schemas.microsoft.com/office/drawing/2014/main" id="{73AD8417-525C-4E92-B9AE-A5036B45F9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3. 서비스 구현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3"/>
          <p:cNvSpPr txBox="1"/>
          <p:nvPr/>
        </p:nvSpPr>
        <p:spPr>
          <a:xfrm>
            <a:off x="731150" y="1260450"/>
            <a:ext cx="80562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Lambda</a:t>
            </a:r>
            <a:r>
              <a:rPr lang="ko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9" name="Google Shape;319;p33"/>
          <p:cNvSpPr txBox="1"/>
          <p:nvPr/>
        </p:nvSpPr>
        <p:spPr>
          <a:xfrm>
            <a:off x="1229500" y="2042450"/>
            <a:ext cx="71670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 b="1" dirty="0">
                <a:solidFill>
                  <a:srgbClr val="16191F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JobSubmit Function</a:t>
            </a:r>
            <a:endParaRPr sz="1200" b="1" dirty="0">
              <a:solidFill>
                <a:srgbClr val="16191F"/>
              </a:solidFill>
              <a:highlight>
                <a:srgbClr val="FFFFFF"/>
              </a:highligh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91F"/>
              </a:buClr>
              <a:buSzPts val="1200"/>
              <a:buChar char="-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Trigger : Source Bucket 폴더에 영상파일 업로드(이벤트 알림 등록)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MediaConverter 실행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91F"/>
              </a:buClr>
              <a:buSzPts val="1200"/>
              <a:buChar char="-"/>
            </a:pPr>
            <a:r>
              <a:rPr lang="ko" sz="1200" b="1" dirty="0">
                <a:solidFill>
                  <a:srgbClr val="16191F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JobComplete Function</a:t>
            </a:r>
            <a:endParaRPr sz="1200" b="1" dirty="0">
              <a:solidFill>
                <a:srgbClr val="16191F"/>
              </a:solidFill>
              <a:highlight>
                <a:srgbClr val="FFFFFF"/>
              </a:highligh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91F"/>
              </a:buClr>
              <a:buSzPts val="1200"/>
              <a:buChar char="-"/>
            </a:pPr>
            <a:r>
              <a:rPr lang="ko" sz="1200" dirty="0">
                <a:solidFill>
                  <a:srgbClr val="16191F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Trigger : 변환 작업 끝날 시(CloudWatch 지표생성, 해당 지표를 이벤트로 등록)</a:t>
            </a:r>
            <a:endParaRPr sz="1200" dirty="0">
              <a:solidFill>
                <a:srgbClr val="16191F"/>
              </a:solidFill>
              <a:highlight>
                <a:srgbClr val="FFFFFF"/>
              </a:highligh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91F"/>
              </a:buClr>
              <a:buSzPts val="1200"/>
              <a:buChar char="-"/>
            </a:pPr>
            <a:r>
              <a:rPr lang="ko" sz="1200" dirty="0">
                <a:solidFill>
                  <a:srgbClr val="16191F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Source Bucket의 manifest file에 작업내역 write</a:t>
            </a:r>
            <a:endParaRPr sz="1200" dirty="0">
              <a:solidFill>
                <a:srgbClr val="16191F"/>
              </a:solidFill>
              <a:highlight>
                <a:srgbClr val="FFFFFF"/>
              </a:highligh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Google Shape;257;p28">
            <a:extLst>
              <a:ext uri="{FF2B5EF4-FFF2-40B4-BE49-F238E27FC236}">
                <a16:creationId xmlns:a16="http://schemas.microsoft.com/office/drawing/2014/main" id="{D54578F9-485A-4050-B232-3B35658E68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3. 서비스 구현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4"/>
          <p:cNvSpPr txBox="1"/>
          <p:nvPr/>
        </p:nvSpPr>
        <p:spPr>
          <a:xfrm>
            <a:off x="45350" y="1031850"/>
            <a:ext cx="80562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AWS CloudFormation을 활용한 영상 변환 자동화 CDN  구성</a:t>
            </a:r>
            <a:endParaRPr sz="15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D4FE7C-1DE9-4484-A1E0-F765D15EE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154" y="1585584"/>
            <a:ext cx="4367692" cy="3411866"/>
          </a:xfrm>
          <a:prstGeom prst="rect">
            <a:avLst/>
          </a:prstGeom>
        </p:spPr>
      </p:pic>
      <p:sp>
        <p:nvSpPr>
          <p:cNvPr id="8" name="Google Shape;257;p28">
            <a:extLst>
              <a:ext uri="{FF2B5EF4-FFF2-40B4-BE49-F238E27FC236}">
                <a16:creationId xmlns:a16="http://schemas.microsoft.com/office/drawing/2014/main" id="{8442E9AD-4AD0-440D-831C-CAF58775F4D6}"/>
              </a:ext>
            </a:extLst>
          </p:cNvPr>
          <p:cNvSpPr txBox="1">
            <a:spLocks/>
          </p:cNvSpPr>
          <p:nvPr/>
        </p:nvSpPr>
        <p:spPr>
          <a:xfrm>
            <a:off x="153975" y="233850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20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3. </a:t>
            </a:r>
            <a:r>
              <a:rPr lang="ko-KR" altLang="en-US" sz="220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서비스 구현</a:t>
            </a:r>
            <a:endParaRPr lang="ko-KR" altLang="en-US"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/>
          <p:nvPr/>
        </p:nvSpPr>
        <p:spPr>
          <a:xfrm>
            <a:off x="36886" y="2885175"/>
            <a:ext cx="7078500" cy="2217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5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394" y="3541602"/>
            <a:ext cx="916875" cy="91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5"/>
          <p:cNvSpPr txBox="1"/>
          <p:nvPr/>
        </p:nvSpPr>
        <p:spPr>
          <a:xfrm>
            <a:off x="1506899" y="4581175"/>
            <a:ext cx="1160733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highlight>
                  <a:srgbClr val="FFFFFF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jobs-manifest.json</a:t>
            </a:r>
            <a:endParaRPr sz="1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8" name="Google Shape;338;p35"/>
          <p:cNvSpPr txBox="1"/>
          <p:nvPr/>
        </p:nvSpPr>
        <p:spPr>
          <a:xfrm>
            <a:off x="2806925" y="4249175"/>
            <a:ext cx="615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Parcing</a:t>
            </a:r>
            <a:endParaRPr sz="1200" b="1" dirty="0">
              <a:latin typeface="나눔바른펜" panose="020B0503000000000000" pitchFamily="50" charset="-127"/>
              <a:ea typeface="나눔바른펜" panose="020B0503000000000000" pitchFamily="50" charset="-127"/>
              <a:cs typeface="Source Sans Pro"/>
              <a:sym typeface="Source Sans Pro"/>
            </a:endParaRPr>
          </a:p>
        </p:txBody>
      </p:sp>
      <p:pic>
        <p:nvPicPr>
          <p:cNvPr id="339" name="Google Shape;3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7925" y="3482350"/>
            <a:ext cx="1015800" cy="10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5"/>
          <p:cNvSpPr txBox="1"/>
          <p:nvPr/>
        </p:nvSpPr>
        <p:spPr>
          <a:xfrm>
            <a:off x="3567040" y="4590687"/>
            <a:ext cx="11865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highlight>
                  <a:srgbClr val="FFFFFF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String type Data</a:t>
            </a:r>
            <a:endParaRPr sz="1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Source Sans Pro"/>
              <a:sym typeface="Source Sans Pro"/>
            </a:endParaRPr>
          </a:p>
        </p:txBody>
      </p:sp>
      <p:sp>
        <p:nvSpPr>
          <p:cNvPr id="342" name="Google Shape;342;p35"/>
          <p:cNvSpPr txBox="1"/>
          <p:nvPr/>
        </p:nvSpPr>
        <p:spPr>
          <a:xfrm>
            <a:off x="7231163" y="4280925"/>
            <a:ext cx="615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filtering</a:t>
            </a:r>
            <a:endParaRPr sz="1200" b="1">
              <a:latin typeface="나눔바른펜" panose="020B0503000000000000" pitchFamily="50" charset="-127"/>
              <a:ea typeface="나눔바른펜" panose="020B0503000000000000" pitchFamily="50" charset="-127"/>
              <a:cs typeface="Source Sans Pro"/>
              <a:sym typeface="Source Sans Pro"/>
            </a:endParaRPr>
          </a:p>
        </p:txBody>
      </p:sp>
      <p:pic>
        <p:nvPicPr>
          <p:cNvPr id="343" name="Google Shape;34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6928" y="3627771"/>
            <a:ext cx="1015800" cy="1015782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5"/>
          <p:cNvSpPr/>
          <p:nvPr/>
        </p:nvSpPr>
        <p:spPr>
          <a:xfrm>
            <a:off x="8159025" y="3236725"/>
            <a:ext cx="411600" cy="534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5"/>
          <p:cNvSpPr txBox="1"/>
          <p:nvPr/>
        </p:nvSpPr>
        <p:spPr>
          <a:xfrm>
            <a:off x="7669143" y="2522957"/>
            <a:ext cx="1374050" cy="712672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0000" rIns="90000" bIns="900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chemeClr val="dk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ource Sans Pro"/>
                <a:sym typeface="Source Sans Pro"/>
              </a:rPr>
              <a:t>trailer</a:t>
            </a:r>
            <a:endParaRPr sz="1000" dirty="0">
              <a:solidFill>
                <a:schemeClr val="dk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chemeClr val="dk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ource Sans Pro"/>
                <a:sym typeface="Source Sans Pro"/>
              </a:rPr>
              <a:t>CloudFront 배포경로</a:t>
            </a:r>
            <a:endParaRPr sz="1000" dirty="0">
              <a:solidFill>
                <a:schemeClr val="dk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chemeClr val="dk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ource Sans Pro"/>
                <a:sym typeface="Source Sans Pro"/>
              </a:rPr>
              <a:t>… </a:t>
            </a:r>
            <a:endParaRPr sz="1000" dirty="0">
              <a:solidFill>
                <a:schemeClr val="dk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Source Sans Pro"/>
              <a:sym typeface="Source Sans Pro"/>
            </a:endParaRPr>
          </a:p>
        </p:txBody>
      </p:sp>
      <p:sp>
        <p:nvSpPr>
          <p:cNvPr id="346" name="Google Shape;346;p35"/>
          <p:cNvSpPr txBox="1"/>
          <p:nvPr/>
        </p:nvSpPr>
        <p:spPr>
          <a:xfrm>
            <a:off x="7912325" y="4706375"/>
            <a:ext cx="101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highlight>
                  <a:srgbClr val="FFFFFF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Trailer Table</a:t>
            </a:r>
            <a:endParaRPr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Source Sans Pro"/>
              <a:sym typeface="Source Sans Pro"/>
            </a:endParaRPr>
          </a:p>
        </p:txBody>
      </p:sp>
      <p:graphicFrame>
        <p:nvGraphicFramePr>
          <p:cNvPr id="347" name="Google Shape;347;p35"/>
          <p:cNvGraphicFramePr/>
          <p:nvPr>
            <p:extLst>
              <p:ext uri="{D42A27DB-BD31-4B8C-83A1-F6EECF244321}">
                <p14:modId xmlns:p14="http://schemas.microsoft.com/office/powerpoint/2010/main" val="2865229564"/>
              </p:ext>
            </p:extLst>
          </p:nvPr>
        </p:nvGraphicFramePr>
        <p:xfrm>
          <a:off x="4639889" y="3303050"/>
          <a:ext cx="2330802" cy="1660398"/>
        </p:xfrm>
        <a:graphic>
          <a:graphicData uri="http://schemas.openxmlformats.org/drawingml/2006/table">
            <a:tbl>
              <a:tblPr>
                <a:noFill/>
                <a:tableStyleId>{74EC7B77-2815-4090-B36C-427AF6FEF8BE}</a:tableStyleId>
              </a:tblPr>
              <a:tblGrid>
                <a:gridCol w="2330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"Jobs": [</a:t>
                      </a:r>
                      <a:b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alt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alt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ko" sz="800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"Id" </a:t>
                      </a: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ko" altLang="ko-KR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 </a:t>
                      </a:r>
                      <a:b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alt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ko" sz="800" dirty="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"InputFile"</a:t>
                      </a: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업로드 파일명</a:t>
                      </a:r>
                      <a:b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alt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ko" sz="800" dirty="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"Outputs"</a:t>
                      </a: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: CloudFront 배포 경로</a:t>
                      </a:r>
                      <a:b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 </a:t>
                      </a:r>
                      <a:b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...</a:t>
                      </a:r>
                      <a:b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800" dirty="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lnL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8" name="Google Shape;348;p35"/>
          <p:cNvGraphicFramePr/>
          <p:nvPr>
            <p:extLst>
              <p:ext uri="{D42A27DB-BD31-4B8C-83A1-F6EECF244321}">
                <p14:modId xmlns:p14="http://schemas.microsoft.com/office/powerpoint/2010/main" val="199874235"/>
              </p:ext>
            </p:extLst>
          </p:nvPr>
        </p:nvGraphicFramePr>
        <p:xfrm>
          <a:off x="127589" y="3283935"/>
          <a:ext cx="1576750" cy="737700"/>
        </p:xfrm>
        <a:graphic>
          <a:graphicData uri="http://schemas.openxmlformats.org/drawingml/2006/table">
            <a:tbl>
              <a:tblPr>
                <a:noFill/>
                <a:tableStyleId>{74EC7B77-2815-4090-B36C-427AF6FEF8BE}</a:tableStyleId>
              </a:tblPr>
              <a:tblGrid>
                <a:gridCol w="157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7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bucket.getObject(params, function(err, data) {</a:t>
                      </a:r>
                      <a:endParaRPr sz="800" dirty="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 sz="800" dirty="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800" dirty="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lnL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49" name="Google Shape;34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5503" y="1768049"/>
            <a:ext cx="675028" cy="60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5678" y="1434746"/>
            <a:ext cx="301478" cy="281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3631" y="1434725"/>
            <a:ext cx="301478" cy="281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35503" y="1481163"/>
            <a:ext cx="401970" cy="375452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5"/>
          <p:cNvSpPr txBox="1"/>
          <p:nvPr/>
        </p:nvSpPr>
        <p:spPr>
          <a:xfrm>
            <a:off x="4443867" y="2309897"/>
            <a:ext cx="10545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Source Sans Pro"/>
                <a:sym typeface="Source Sans Pro"/>
              </a:rPr>
              <a:t>Source Bucket</a:t>
            </a:r>
            <a:endParaRPr sz="1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Source Sans Pro"/>
              <a:sym typeface="Source Sans Pro"/>
            </a:endParaRPr>
          </a:p>
        </p:txBody>
      </p:sp>
      <p:graphicFrame>
        <p:nvGraphicFramePr>
          <p:cNvPr id="354" name="Google Shape;354;p35"/>
          <p:cNvGraphicFramePr/>
          <p:nvPr>
            <p:extLst>
              <p:ext uri="{D42A27DB-BD31-4B8C-83A1-F6EECF244321}">
                <p14:modId xmlns:p14="http://schemas.microsoft.com/office/powerpoint/2010/main" val="1724554076"/>
              </p:ext>
            </p:extLst>
          </p:nvPr>
        </p:nvGraphicFramePr>
        <p:xfrm>
          <a:off x="2333344" y="1434485"/>
          <a:ext cx="1576750" cy="737700"/>
        </p:xfrm>
        <a:graphic>
          <a:graphicData uri="http://schemas.openxmlformats.org/drawingml/2006/table">
            <a:tbl>
              <a:tblPr>
                <a:noFill/>
                <a:tableStyleId>{74EC7B77-2815-4090-B36C-427AF6FEF8BE}</a:tableStyleId>
              </a:tblPr>
              <a:tblGrid>
                <a:gridCol w="157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7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bucket.putObject(params, function(err, data) {</a:t>
                      </a:r>
                      <a:endParaRPr sz="800" dirty="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 sz="800" dirty="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800" dirty="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lnL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5" name="Google Shape;355;p35"/>
          <p:cNvSpPr/>
          <p:nvPr/>
        </p:nvSpPr>
        <p:spPr>
          <a:xfrm>
            <a:off x="330950" y="2110329"/>
            <a:ext cx="1668900" cy="1125300"/>
          </a:xfrm>
          <a:prstGeom prst="curvedRightArrow">
            <a:avLst>
              <a:gd name="adj1" fmla="val 5373"/>
              <a:gd name="adj2" fmla="val 15422"/>
              <a:gd name="adj3" fmla="val 14461"/>
            </a:avLst>
          </a:prstGeom>
          <a:solidFill>
            <a:srgbClr val="26BF9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"/>
          <p:cNvSpPr txBox="1"/>
          <p:nvPr/>
        </p:nvSpPr>
        <p:spPr>
          <a:xfrm>
            <a:off x="2057625" y="2909325"/>
            <a:ext cx="4848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highlight>
                  <a:srgbClr val="FFFFFF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변환이 끝나고 manifest file이 업데이트 될때 까지 반복, filtering을 통해 input파일의 변화 여부로 업데이트 여부 판단, 조건문, setInterval() 활용</a:t>
            </a:r>
            <a:endParaRPr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Source Sans Pro"/>
              <a:sym typeface="Source Sans Pro"/>
            </a:endParaRPr>
          </a:p>
        </p:txBody>
      </p:sp>
      <p:sp>
        <p:nvSpPr>
          <p:cNvPr id="357" name="Google Shape;357;p35"/>
          <p:cNvSpPr txBox="1"/>
          <p:nvPr/>
        </p:nvSpPr>
        <p:spPr>
          <a:xfrm>
            <a:off x="6240578" y="4585725"/>
            <a:ext cx="762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filtering...</a:t>
            </a:r>
            <a:endParaRPr sz="1200" b="1" dirty="0">
              <a:latin typeface="나눔바른펜" panose="020B0503000000000000" pitchFamily="50" charset="-127"/>
              <a:ea typeface="나눔바른펜" panose="020B0503000000000000" pitchFamily="50" charset="-127"/>
              <a:cs typeface="Source Sans Pro"/>
              <a:sym typeface="Source Sans Pro"/>
            </a:endParaRPr>
          </a:p>
        </p:txBody>
      </p:sp>
      <p:sp>
        <p:nvSpPr>
          <p:cNvPr id="358" name="Google Shape;358;p35"/>
          <p:cNvSpPr txBox="1"/>
          <p:nvPr/>
        </p:nvSpPr>
        <p:spPr>
          <a:xfrm>
            <a:off x="114900" y="921163"/>
            <a:ext cx="80562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웹 애플리케이션에서의 영상 업로드 기능 구현 </a:t>
            </a:r>
            <a:endParaRPr sz="15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Google Shape;257;p28">
            <a:extLst>
              <a:ext uri="{FF2B5EF4-FFF2-40B4-BE49-F238E27FC236}">
                <a16:creationId xmlns:a16="http://schemas.microsoft.com/office/drawing/2014/main" id="{FA4BB7F3-911D-4FED-84CB-5871AD44DE28}"/>
              </a:ext>
            </a:extLst>
          </p:cNvPr>
          <p:cNvSpPr txBox="1">
            <a:spLocks/>
          </p:cNvSpPr>
          <p:nvPr/>
        </p:nvSpPr>
        <p:spPr>
          <a:xfrm>
            <a:off x="153975" y="233850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20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3. </a:t>
            </a:r>
            <a:r>
              <a:rPr lang="ko-KR" altLang="en-US" sz="220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서비스 구현</a:t>
            </a:r>
            <a:endParaRPr lang="ko-KR" altLang="en-US"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2" name="Picture 6">
            <a:extLst>
              <a:ext uri="{FF2B5EF4-FFF2-40B4-BE49-F238E27FC236}">
                <a16:creationId xmlns:a16="http://schemas.microsoft.com/office/drawing/2014/main" id="{2D57CEF8-BE14-4FF2-9BF2-69546391A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233" y="3899441"/>
            <a:ext cx="658306" cy="51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D2C47AC0-9311-4541-BF43-811AB661F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690" y="3907484"/>
            <a:ext cx="615300" cy="51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50" y="3357575"/>
            <a:ext cx="4724850" cy="16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50" y="1681175"/>
            <a:ext cx="4724850" cy="16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3302" y="3671027"/>
            <a:ext cx="1369800" cy="11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3302" y="2070827"/>
            <a:ext cx="1369800" cy="11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6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6"/>
          <p:cNvSpPr txBox="1"/>
          <p:nvPr/>
        </p:nvSpPr>
        <p:spPr>
          <a:xfrm>
            <a:off x="731150" y="1146150"/>
            <a:ext cx="63471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고가용성 고객 데이터 베이스 - RDS (MySQL) Master and Slave</a:t>
            </a:r>
            <a:endParaRPr sz="15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70" name="Google Shape;37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4149" y="2405488"/>
            <a:ext cx="444900" cy="4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6"/>
          <p:cNvSpPr txBox="1"/>
          <p:nvPr/>
        </p:nvSpPr>
        <p:spPr>
          <a:xfrm>
            <a:off x="4420281" y="2912450"/>
            <a:ext cx="444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Source Sans Pro"/>
                <a:ea typeface="Source Sans Pro"/>
                <a:cs typeface="Source Sans Pro"/>
                <a:sym typeface="Source Sans Pro"/>
              </a:rPr>
              <a:t>Master</a:t>
            </a:r>
            <a:endParaRPr sz="10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2" name="Google Shape;372;p36"/>
          <p:cNvSpPr txBox="1"/>
          <p:nvPr/>
        </p:nvSpPr>
        <p:spPr>
          <a:xfrm>
            <a:off x="4452529" y="4476760"/>
            <a:ext cx="385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Source Sans Pro"/>
                <a:ea typeface="Source Sans Pro"/>
                <a:cs typeface="Source Sans Pro"/>
                <a:sym typeface="Source Sans Pro"/>
              </a:rPr>
              <a:t>Slave</a:t>
            </a:r>
            <a:endParaRPr sz="10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3" name="Google Shape;373;p36"/>
          <p:cNvSpPr txBox="1"/>
          <p:nvPr/>
        </p:nvSpPr>
        <p:spPr>
          <a:xfrm>
            <a:off x="5567800" y="1883024"/>
            <a:ext cx="3157100" cy="205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 dirty="0">
                <a:solidFill>
                  <a:srgbClr val="16191F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고가용성을 위한 Master-Slave 구조의 데이터 베이스 설계</a:t>
            </a:r>
            <a:endParaRPr sz="1200" dirty="0">
              <a:solidFill>
                <a:srgbClr val="16191F"/>
              </a:solidFill>
              <a:highlight>
                <a:srgbClr val="FFFFFF"/>
              </a:highligh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91F"/>
              </a:buClr>
              <a:buSzPts val="1200"/>
              <a:buChar char="-"/>
            </a:pPr>
            <a:r>
              <a:rPr lang="ko" sz="1200" dirty="0">
                <a:solidFill>
                  <a:srgbClr val="16191F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Master와 별도의 Availability Zone에 복제본 생성</a:t>
            </a:r>
            <a:endParaRPr sz="1200" dirty="0">
              <a:solidFill>
                <a:srgbClr val="16191F"/>
              </a:solidFill>
              <a:highlight>
                <a:srgbClr val="FFFFFF"/>
              </a:highligh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91F"/>
              </a:buClr>
              <a:buSzPts val="1200"/>
              <a:buChar char="-"/>
            </a:pPr>
            <a:r>
              <a:rPr lang="ko" sz="11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데이터베이스의 한글 입출력을 지원</a:t>
            </a:r>
            <a:endParaRPr sz="11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→ 파라미터그룹의 character_set_client 의 값을 </a:t>
            </a:r>
            <a:r>
              <a:rPr lang="ko" sz="1100" b="1" dirty="0">
                <a:solidFill>
                  <a:schemeClr val="bg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utf-8</a:t>
            </a:r>
            <a:r>
              <a:rPr lang="ko" sz="11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지정</a:t>
            </a:r>
            <a:endParaRPr sz="11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74" name="Google Shape;37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4775" y="2069675"/>
            <a:ext cx="1402050" cy="11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502" y="2070827"/>
            <a:ext cx="1369800" cy="11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4775" y="3669875"/>
            <a:ext cx="1402050" cy="11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502" y="3671027"/>
            <a:ext cx="1369800" cy="11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4149" y="4005688"/>
            <a:ext cx="444900" cy="4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57;p28">
            <a:extLst>
              <a:ext uri="{FF2B5EF4-FFF2-40B4-BE49-F238E27FC236}">
                <a16:creationId xmlns:a16="http://schemas.microsoft.com/office/drawing/2014/main" id="{9BE36C36-1D2F-4FEF-BF12-BB542060AE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3. 서비스 구현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7"/>
          <p:cNvSpPr txBox="1"/>
          <p:nvPr/>
        </p:nvSpPr>
        <p:spPr>
          <a:xfrm>
            <a:off x="731150" y="1260450"/>
            <a:ext cx="46623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보안을 고려한 아키텍처 - VPC</a:t>
            </a:r>
            <a:endParaRPr sz="15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86" name="Google Shape;386;p37"/>
          <p:cNvSpPr txBox="1"/>
          <p:nvPr/>
        </p:nvSpPr>
        <p:spPr>
          <a:xfrm>
            <a:off x="1374050" y="2152937"/>
            <a:ext cx="57915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 dirty="0">
                <a:solidFill>
                  <a:srgbClr val="16191F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2개의 Availability Zone에 각각 Public Subnet, Private Subnet(WAS, Database) 생성</a:t>
            </a:r>
            <a:endParaRPr sz="1200" dirty="0">
              <a:solidFill>
                <a:srgbClr val="16191F"/>
              </a:solidFill>
              <a:highlight>
                <a:srgbClr val="FFFFFF"/>
              </a:highligh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91F"/>
              </a:buClr>
              <a:buSzPts val="1200"/>
              <a:buChar char="-"/>
            </a:pPr>
            <a:r>
              <a:rPr lang="ko" sz="1200" dirty="0">
                <a:solidFill>
                  <a:srgbClr val="16191F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NAT gateway는 Public Subnet에 배치</a:t>
            </a:r>
            <a:endParaRPr sz="1200" dirty="0">
              <a:solidFill>
                <a:srgbClr val="16191F"/>
              </a:solidFill>
              <a:highlight>
                <a:srgbClr val="FFFFFF"/>
              </a:highligh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91F"/>
              </a:buClr>
              <a:buSzPts val="1200"/>
              <a:buChar char="-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Routing Table 작성, 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91F"/>
              </a:buClr>
              <a:buSzPts val="1200"/>
              <a:buChar char="-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Public Subnet에 Internet Gateway 연결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Private Subnet의 경우 local 내부에서 라우팅(Default 유지)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91F"/>
              </a:buClr>
              <a:buSzPts val="1200"/>
              <a:buChar char="-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보안 강화의 측면에서 리소스의 접근을 제한하기 위해 웹 서비스 계층별로 보안그룹을 적용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Google Shape;257;p28">
            <a:extLst>
              <a:ext uri="{FF2B5EF4-FFF2-40B4-BE49-F238E27FC236}">
                <a16:creationId xmlns:a16="http://schemas.microsoft.com/office/drawing/2014/main" id="{28DF9009-EF85-4B2A-89C3-F3DE8D0BD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3. 서비스 구현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8"/>
          <p:cNvSpPr txBox="1"/>
          <p:nvPr/>
        </p:nvSpPr>
        <p:spPr>
          <a:xfrm>
            <a:off x="72400" y="947725"/>
            <a:ext cx="46623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보안을 고려한 아키텍처 - VPC</a:t>
            </a:r>
            <a:endParaRPr sz="15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94" name="Google Shape;3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150" y="1387025"/>
            <a:ext cx="7213600" cy="36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57;p28">
            <a:extLst>
              <a:ext uri="{FF2B5EF4-FFF2-40B4-BE49-F238E27FC236}">
                <a16:creationId xmlns:a16="http://schemas.microsoft.com/office/drawing/2014/main" id="{0C774C4B-AB43-4F3E-BC56-E3BE84C47C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3. 서비스 구현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9"/>
          <p:cNvSpPr txBox="1"/>
          <p:nvPr/>
        </p:nvSpPr>
        <p:spPr>
          <a:xfrm>
            <a:off x="731150" y="1260450"/>
            <a:ext cx="46623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보안을 고려한 아키텍처 - IAM, Cognito</a:t>
            </a:r>
            <a:endParaRPr sz="15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1450250" y="1911637"/>
            <a:ext cx="57915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91F"/>
              </a:buClr>
              <a:buSzPts val="1600"/>
              <a:buChar char="-"/>
            </a:pPr>
            <a:r>
              <a:rPr lang="ko" sz="1200" dirty="0">
                <a:solidFill>
                  <a:srgbClr val="16191F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 AWS 리소스에 대한 액세스를 안전하게 제어할 수 있는 웹 서비스 이다.</a:t>
            </a:r>
            <a:endParaRPr sz="1200" dirty="0">
              <a:solidFill>
                <a:srgbClr val="16191F"/>
              </a:solidFill>
              <a:highlight>
                <a:srgbClr val="FFFFFF"/>
              </a:highligh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91F"/>
              </a:buClr>
              <a:buSzPts val="1400"/>
              <a:buChar char="-"/>
            </a:pPr>
            <a:r>
              <a:rPr lang="ko" sz="1200" dirty="0">
                <a:solidFill>
                  <a:srgbClr val="16191F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서비스별로 최소권한의 원칙을 준수하여 리소스간의 접근을 허용</a:t>
            </a:r>
            <a:endParaRPr sz="1200" dirty="0">
              <a:solidFill>
                <a:srgbClr val="16191F"/>
              </a:solidFill>
              <a:highlight>
                <a:srgbClr val="FFFFFF"/>
              </a:highligh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91F"/>
              </a:buClr>
              <a:buSzPts val="1200"/>
              <a:buChar char="-"/>
            </a:pPr>
            <a:r>
              <a:rPr lang="ko" sz="1200" dirty="0">
                <a:solidFill>
                  <a:srgbClr val="16191F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AWS-SDK</a:t>
            </a: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" sz="1200" dirty="0">
                <a:solidFill>
                  <a:schemeClr val="dk2"/>
                </a:solidFill>
                <a:highlight>
                  <a:schemeClr val="lt1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JavaScript API</a:t>
            </a: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사용시 Cognito 인증되지 않은 사용자 권한 사용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91F"/>
              </a:buClr>
              <a:buSzPts val="1200"/>
              <a:buChar char="-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WHY ?   →   Cognito User pool을 사용하는것이 아닌 자체</a:t>
            </a:r>
            <a:r>
              <a:rPr lang="en-US" alt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데이터베이스</a:t>
            </a: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회원 체계를 사용하기 때문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UnauthRole 정의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Cognito 역할 정책을 사용함으로써 소스코드에 하드코딩하거나 서버에 사용자 키 값을 저장하는것을 피할 수 있다.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Google Shape;257;p28">
            <a:extLst>
              <a:ext uri="{FF2B5EF4-FFF2-40B4-BE49-F238E27FC236}">
                <a16:creationId xmlns:a16="http://schemas.microsoft.com/office/drawing/2014/main" id="{102596D8-E56F-4D5A-9432-DB4F708FD3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3. 서비스 구현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09" name="Google Shape;409;p40"/>
          <p:cNvGraphicFramePr/>
          <p:nvPr>
            <p:extLst>
              <p:ext uri="{D42A27DB-BD31-4B8C-83A1-F6EECF244321}">
                <p14:modId xmlns:p14="http://schemas.microsoft.com/office/powerpoint/2010/main" val="3399030677"/>
              </p:ext>
            </p:extLst>
          </p:nvPr>
        </p:nvGraphicFramePr>
        <p:xfrm>
          <a:off x="751900" y="1586697"/>
          <a:ext cx="4347700" cy="3266440"/>
        </p:xfrm>
        <a:graphic>
          <a:graphicData uri="http://schemas.openxmlformats.org/drawingml/2006/table">
            <a:tbl>
              <a:tblPr>
                <a:noFill/>
                <a:tableStyleId>{74EC7B77-2815-4090-B36C-427AF6FEF8BE}</a:tableStyleId>
              </a:tblPr>
              <a:tblGrid>
                <a:gridCol w="43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4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000" b="1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UNAUTHROLE</a:t>
                      </a: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"Version": </a:t>
                      </a:r>
                      <a:r>
                        <a:rPr lang="ko" sz="700" dirty="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"2012-10-17"</a:t>
                      </a: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"Statement": [</a:t>
                      </a:r>
                      <a:b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{</a:t>
                      </a:r>
                      <a:b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"Sid": </a:t>
                      </a:r>
                      <a:r>
                        <a:rPr lang="ko" sz="700" dirty="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"VisualEditor0"</a:t>
                      </a: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"Effect": </a:t>
                      </a:r>
                      <a:r>
                        <a:rPr lang="ko" sz="700" dirty="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"Allow"</a:t>
                      </a: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"Action": [</a:t>
                      </a:r>
                      <a:b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ko" sz="700" dirty="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"ivs:GetChannel"</a:t>
                      </a: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ko" sz="700" dirty="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"mobileanalytics:PutEvents"</a:t>
                      </a: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ko" sz="700" dirty="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"ivs:CreateChannel"</a:t>
                      </a: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ko" sz="700" dirty="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"cognito-sync:*"</a:t>
                      </a:r>
                      <a:b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],</a:t>
                      </a:r>
                      <a:b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"Resource": </a:t>
                      </a:r>
                      <a:r>
                        <a:rPr lang="ko" sz="700" dirty="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"*"</a:t>
                      </a:r>
                      <a:b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},</a:t>
                      </a:r>
                      <a:b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{</a:t>
                      </a:r>
                      <a:b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"Sid": </a:t>
                      </a:r>
                      <a:r>
                        <a:rPr lang="ko" sz="700" dirty="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"VisualEditor1"</a:t>
                      </a: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"Effect": </a:t>
                      </a:r>
                      <a:r>
                        <a:rPr lang="ko" sz="700" dirty="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"Allow"</a:t>
                      </a: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"Action": [</a:t>
                      </a:r>
                      <a:b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ko" sz="700" dirty="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"s3:PutObject"</a:t>
                      </a: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ko" sz="700" dirty="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"s3:GetObject"</a:t>
                      </a:r>
                      <a:b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],</a:t>
                      </a:r>
                      <a:b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"Resource": [</a:t>
                      </a:r>
                      <a:b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ko" sz="700" dirty="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"arn:aws:s3:::cdn-video-source71e471f1-1w5ehaaqw3boh/*"</a:t>
                      </a: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ko" sz="700" dirty="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"arn:aws:s3:::cdn-video-destination920a3c57-xtxgwh4wzkcc/*"</a:t>
                      </a:r>
                      <a:b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]</a:t>
                      </a:r>
                      <a:b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}</a:t>
                      </a:r>
                      <a:b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]</a:t>
                      </a:r>
                      <a:b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7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700" dirty="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lnL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0" name="Google Shape;410;p40"/>
          <p:cNvSpPr txBox="1"/>
          <p:nvPr/>
        </p:nvSpPr>
        <p:spPr>
          <a:xfrm>
            <a:off x="731150" y="1132700"/>
            <a:ext cx="46623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보안을 고려한 아키텍처 - IAM, Cognito</a:t>
            </a:r>
            <a:endParaRPr sz="15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aphicFrame>
        <p:nvGraphicFramePr>
          <p:cNvPr id="411" name="Google Shape;411;p40"/>
          <p:cNvGraphicFramePr/>
          <p:nvPr>
            <p:extLst>
              <p:ext uri="{D42A27DB-BD31-4B8C-83A1-F6EECF244321}">
                <p14:modId xmlns:p14="http://schemas.microsoft.com/office/powerpoint/2010/main" val="3382274173"/>
              </p:ext>
            </p:extLst>
          </p:nvPr>
        </p:nvGraphicFramePr>
        <p:xfrm>
          <a:off x="5264275" y="1586698"/>
          <a:ext cx="3443800" cy="955146"/>
        </p:xfrm>
        <a:graphic>
          <a:graphicData uri="http://schemas.openxmlformats.org/drawingml/2006/table">
            <a:tbl>
              <a:tblPr bandRow="1" bandCol="1">
                <a:noFill/>
                <a:tableStyleId>{74EC7B77-2815-4090-B36C-427AF6FEF8BE}</a:tableStyleId>
              </a:tblPr>
              <a:tblGrid>
                <a:gridCol w="79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101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8575" marR="68575" marT="0" marB="0"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IVS</a:t>
                      </a:r>
                      <a:endParaRPr sz="900" dirty="0">
                        <a:solidFill>
                          <a:schemeClr val="bg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8575" marR="68575" marT="0" marB="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S3</a:t>
                      </a:r>
                      <a:endParaRPr sz="900" dirty="0">
                        <a:solidFill>
                          <a:schemeClr val="bg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8575" marR="68575" marT="0" marB="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Action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8575" marR="68575" marT="0" marB="0"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createChannel, getChannel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8575" marR="68575" marT="0" marB="0"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putObject, getObject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8575" marR="68575" marT="0" marB="0"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Resource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8575" marR="68575" marT="0" marB="0"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Ivs-us-east-1:[계정번호]:*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8575" marR="68575" marT="0" marB="0"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Source &amp; Destination Bucket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8575" marR="68575" marT="0" marB="0">
                    <a:lnL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2" name="Google Shape;412;p40"/>
          <p:cNvGraphicFramePr/>
          <p:nvPr>
            <p:extLst>
              <p:ext uri="{D42A27DB-BD31-4B8C-83A1-F6EECF244321}">
                <p14:modId xmlns:p14="http://schemas.microsoft.com/office/powerpoint/2010/main" val="1700785131"/>
              </p:ext>
            </p:extLst>
          </p:nvPr>
        </p:nvGraphicFramePr>
        <p:xfrm>
          <a:off x="5264250" y="2942249"/>
          <a:ext cx="3443825" cy="1886241"/>
        </p:xfrm>
        <a:graphic>
          <a:graphicData uri="http://schemas.openxmlformats.org/drawingml/2006/table">
            <a:tbl>
              <a:tblPr>
                <a:noFill/>
                <a:tableStyleId>{74EC7B77-2815-4090-B36C-427AF6FEF8BE}</a:tableStyleId>
              </a:tblPr>
              <a:tblGrid>
                <a:gridCol w="344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624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AWS.config.region = </a:t>
                      </a:r>
                      <a:r>
                        <a:rPr lang="ko" sz="800" dirty="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'us-east-'</a:t>
                      </a: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AWS.config.update({</a:t>
                      </a:r>
                      <a:b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credentials: </a:t>
                      </a:r>
                      <a:r>
                        <a:rPr lang="ko" sz="800" b="1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AWS.CognitoIdentityCredentials({</a:t>
                      </a:r>
                      <a:b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IdentityPoolId: </a:t>
                      </a:r>
                      <a:r>
                        <a:rPr lang="ko" sz="800" dirty="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'us-east-1:04e84377-2230-4827-993a-df34759b15cd'</a:t>
                      </a: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}),</a:t>
                      </a:r>
                      <a:b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region: </a:t>
                      </a:r>
                      <a:r>
                        <a:rPr lang="ko" sz="800" dirty="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'us-east-1'</a:t>
                      </a:r>
                      <a:b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});</a:t>
                      </a:r>
                      <a:b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AWS.config.credentials.get();</a:t>
                      </a:r>
                      <a:br>
                        <a:rPr lang="ko" sz="9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 sz="900" dirty="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lnL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3" name="Google Shape;413;p40"/>
          <p:cNvSpPr txBox="1"/>
          <p:nvPr/>
        </p:nvSpPr>
        <p:spPr>
          <a:xfrm>
            <a:off x="5248053" y="2662030"/>
            <a:ext cx="3443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임시 자격증명 (Credential) 획득 </a:t>
            </a:r>
            <a:endParaRPr sz="1200" b="1" dirty="0">
              <a:latin typeface="나눔바른펜" panose="020B0503000000000000" pitchFamily="50" charset="-127"/>
              <a:ea typeface="나눔바른펜" panose="020B0503000000000000" pitchFamily="50" charset="-127"/>
              <a:cs typeface="Source Sans Pro"/>
              <a:sym typeface="Source Sans Pro"/>
            </a:endParaRPr>
          </a:p>
        </p:txBody>
      </p:sp>
      <p:sp>
        <p:nvSpPr>
          <p:cNvPr id="11" name="Google Shape;257;p28">
            <a:extLst>
              <a:ext uri="{FF2B5EF4-FFF2-40B4-BE49-F238E27FC236}">
                <a16:creationId xmlns:a16="http://schemas.microsoft.com/office/drawing/2014/main" id="{ED7244B1-C715-4CF9-8A9A-B12AD466FA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3. 서비스 구현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1"/>
          <p:cNvSpPr txBox="1"/>
          <p:nvPr/>
        </p:nvSpPr>
        <p:spPr>
          <a:xfrm>
            <a:off x="731150" y="1260450"/>
            <a:ext cx="46623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보안을 고려한 아키텍처 - WAF</a:t>
            </a:r>
            <a:endParaRPr sz="15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21" name="Google Shape;421;p41"/>
          <p:cNvSpPr txBox="1"/>
          <p:nvPr/>
        </p:nvSpPr>
        <p:spPr>
          <a:xfrm>
            <a:off x="917400" y="3913700"/>
            <a:ext cx="7223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AWS에서 제공하는 관리형 방화벽 서비스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ko" sz="1200" dirty="0">
                <a:solidFill>
                  <a:srgbClr val="16191F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AWS WAF 는 CloudFront , API Gateway REST API, Application Load Balancer 또는 AWS AppSync GraphQL API로 전달되는 HTTP 및 HTTPS 요청을 모니터링할 수 있게 해주는 웹 애플리케이션 방화벽</a:t>
            </a:r>
            <a:endParaRPr sz="1200" dirty="0">
              <a:solidFill>
                <a:srgbClr val="16191F"/>
              </a:solidFill>
              <a:highlight>
                <a:srgbClr val="FFFFFF"/>
              </a:highligh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16191F"/>
              </a:solidFill>
              <a:highlight>
                <a:srgbClr val="FFFFFF"/>
              </a:highligh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22" name="Google Shape;4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208" y="1842247"/>
            <a:ext cx="7047265" cy="19636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57;p28">
            <a:extLst>
              <a:ext uri="{FF2B5EF4-FFF2-40B4-BE49-F238E27FC236}">
                <a16:creationId xmlns:a16="http://schemas.microsoft.com/office/drawing/2014/main" id="{4DC81719-0FBB-4908-89C9-23FA6B4101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3. 서비스 구현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311700" y="228800"/>
            <a:ext cx="72924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Schedule (gantt chart)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86" name="Google Shape;86;p15"/>
          <p:cNvGraphicFramePr/>
          <p:nvPr>
            <p:extLst>
              <p:ext uri="{D42A27DB-BD31-4B8C-83A1-F6EECF244321}">
                <p14:modId xmlns:p14="http://schemas.microsoft.com/office/powerpoint/2010/main" val="3272909252"/>
              </p:ext>
            </p:extLst>
          </p:nvPr>
        </p:nvGraphicFramePr>
        <p:xfrm>
          <a:off x="1138263" y="1296341"/>
          <a:ext cx="6739125" cy="2560320"/>
        </p:xfrm>
        <a:graphic>
          <a:graphicData uri="http://schemas.openxmlformats.org/drawingml/2006/table">
            <a:tbl>
              <a:tblPr>
                <a:noFill/>
                <a:tableStyleId>{8E2CB607-962D-446B-BC3D-6BE8830A53F8}</a:tableStyleId>
              </a:tblPr>
              <a:tblGrid>
                <a:gridCol w="47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7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7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7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7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79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79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812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구분</a:t>
                      </a:r>
                      <a:endParaRPr sz="10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추진내용</a:t>
                      </a:r>
                      <a:endParaRPr sz="10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9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21.04.20 ~ 21.06.</a:t>
                      </a:r>
                      <a:r>
                        <a:rPr lang="en-US" altLang="ko" sz="10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21</a:t>
                      </a:r>
                      <a:endParaRPr sz="10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91425" marR="9142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3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4.20</a:t>
                      </a: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~</a:t>
                      </a: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4.25</a:t>
                      </a:r>
                      <a:endParaRPr lang="ko" altLang="en-US" sz="7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91425" marR="9142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4.26</a:t>
                      </a:r>
                      <a:endParaRPr sz="7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 ~</a:t>
                      </a:r>
                      <a:endParaRPr sz="7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5.2</a:t>
                      </a:r>
                      <a:endParaRPr sz="7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91425" marR="9142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5.3</a:t>
                      </a:r>
                      <a:endParaRPr sz="7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~</a:t>
                      </a:r>
                      <a:endParaRPr sz="7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5.9</a:t>
                      </a:r>
                      <a:endParaRPr sz="7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91425" marR="9142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5.10</a:t>
                      </a:r>
                      <a:endParaRPr sz="7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~</a:t>
                      </a:r>
                      <a:endParaRPr sz="7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5.16</a:t>
                      </a:r>
                      <a:endParaRPr sz="7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91425" marR="9142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5.17</a:t>
                      </a:r>
                      <a:endParaRPr sz="7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~</a:t>
                      </a:r>
                      <a:endParaRPr sz="7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5.23</a:t>
                      </a:r>
                      <a:endParaRPr sz="7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91425" marR="9142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5.24</a:t>
                      </a:r>
                      <a:endParaRPr sz="7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~</a:t>
                      </a:r>
                      <a:endParaRPr sz="7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5.30</a:t>
                      </a:r>
                      <a:endParaRPr sz="7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91425" marR="9142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5.31</a:t>
                      </a:r>
                      <a:endParaRPr lang="en-US" altLang="ko" sz="7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~</a:t>
                      </a:r>
                      <a:endParaRPr sz="7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6.6</a:t>
                      </a:r>
                      <a:endParaRPr sz="7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91425" marR="9142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6.7</a:t>
                      </a:r>
                      <a:endParaRPr sz="7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~</a:t>
                      </a:r>
                      <a:endParaRPr sz="7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6.13</a:t>
                      </a:r>
                      <a:endParaRPr sz="7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91425" marR="9142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6.14</a:t>
                      </a:r>
                      <a:endParaRPr sz="7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~</a:t>
                      </a:r>
                      <a:br>
                        <a:rPr 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</a:br>
                      <a:r>
                        <a:rPr lang="ko" sz="7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6.21</a:t>
                      </a:r>
                      <a:endParaRPr sz="7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계획</a:t>
                      </a:r>
                      <a:endParaRPr sz="10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아이디어 논의, 세부 계획 수립, 역할 분담</a:t>
                      </a:r>
                      <a:endParaRPr sz="10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분석</a:t>
                      </a:r>
                      <a:endParaRPr sz="10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요구사항 분석, 개발 도구 세팅 및 파악</a:t>
                      </a:r>
                      <a:endParaRPr sz="10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설계</a:t>
                      </a:r>
                      <a:endParaRPr sz="10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solidFill>
                            <a:schemeClr val="dk2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아키텍처 설계</a:t>
                      </a:r>
                      <a:r>
                        <a:rPr lang="ko" sz="10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ERD 설계</a:t>
                      </a:r>
                      <a:endParaRPr sz="10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개발</a:t>
                      </a:r>
                      <a:endParaRPr sz="10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기능 요구사항에 따른 백앤드 개발, 기능구현</a:t>
                      </a:r>
                      <a:endParaRPr sz="10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2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개발</a:t>
                      </a:r>
                      <a:endParaRPr sz="10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프론트엔드 (스크립트 처리 및 디자인)</a:t>
                      </a:r>
                      <a:endParaRPr sz="10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2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개발</a:t>
                      </a:r>
                      <a:endParaRPr sz="1000">
                        <a:solidFill>
                          <a:schemeClr val="dk2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웹 서버, 웹 애플리케이션 서버 연동</a:t>
                      </a:r>
                      <a:endParaRPr sz="10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테스트</a:t>
                      </a:r>
                      <a:endParaRPr sz="10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통합 테스트 완료 및 오류 수정</a:t>
                      </a:r>
                      <a:endParaRPr sz="10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종료</a:t>
                      </a:r>
                      <a:endParaRPr sz="10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최종 산출물(프로젝트 보고서, 발표자료)</a:t>
                      </a:r>
                      <a:endParaRPr sz="10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7" name="Google Shape;87;p15"/>
          <p:cNvSpPr/>
          <p:nvPr/>
        </p:nvSpPr>
        <p:spPr>
          <a:xfrm>
            <a:off x="4632250" y="2123685"/>
            <a:ext cx="1113300" cy="191664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4230300" y="1885553"/>
            <a:ext cx="721800" cy="158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6659104" y="3141232"/>
            <a:ext cx="356700" cy="17424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5015325" y="2626184"/>
            <a:ext cx="1576199" cy="17424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5831776" y="2877620"/>
            <a:ext cx="1576200" cy="191664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4618701" y="2388831"/>
            <a:ext cx="721800" cy="17424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6659100" y="3396132"/>
            <a:ext cx="1170900" cy="17424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6670886" y="3646257"/>
            <a:ext cx="1170900" cy="17424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1170250" y="4117801"/>
            <a:ext cx="356700" cy="1584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1170249" y="4412853"/>
            <a:ext cx="356700" cy="158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1168056" y="4705856"/>
            <a:ext cx="356700" cy="1584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1648175" y="4020504"/>
            <a:ext cx="166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예상 일정</a:t>
            </a:r>
            <a:endParaRPr sz="1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1648175" y="4317900"/>
            <a:ext cx="166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기간 내 일정 완료</a:t>
            </a:r>
            <a:endParaRPr sz="1000" b="1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1648175" y="4620500"/>
            <a:ext cx="166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연장된 일정</a:t>
            </a:r>
            <a:endParaRPr sz="1000" b="1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2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9" name="Google Shape;4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81" y="1834000"/>
            <a:ext cx="4107400" cy="236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2"/>
          <p:cNvSpPr txBox="1"/>
          <p:nvPr/>
        </p:nvSpPr>
        <p:spPr>
          <a:xfrm>
            <a:off x="4500034" y="1731100"/>
            <a:ext cx="4416000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lgun Gothic"/>
              <a:buChar char="-"/>
            </a:pPr>
            <a:r>
              <a:rPr lang="ko" sz="1000" b="1" dirty="0">
                <a:solidFill>
                  <a:srgbClr val="1155CC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AWSManagedRulesCommonRuleSet</a:t>
            </a:r>
            <a:r>
              <a:rPr lang="ko" sz="1000" dirty="0">
                <a:solidFill>
                  <a:srgbClr val="3C78D8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" sz="10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" sz="1000" dirty="0">
                <a:solidFill>
                  <a:srgbClr val="16191F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OWASP 발행물 상위 10개항목에 설명된, 자주 발생하고 위험성 높은 광범위한 취약성을 악용하지 못하도록 보호</a:t>
            </a:r>
            <a:endParaRPr sz="10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lgun Gothic"/>
              <a:buChar char="-"/>
            </a:pPr>
            <a:r>
              <a:rPr lang="ko" sz="1000" b="1" dirty="0">
                <a:solidFill>
                  <a:srgbClr val="1155CC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AWSManagedRulesSQLiRuleSet</a:t>
            </a:r>
            <a:r>
              <a:rPr lang="ko" sz="10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" sz="10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" sz="1000" dirty="0">
                <a:solidFill>
                  <a:srgbClr val="16191F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SQL 명령어 주입 공격과 같은 SQL 데이터베이스 도용과 관련된 요청 패턴을 차단하는 규칙</a:t>
            </a:r>
            <a:endParaRPr sz="10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lgun Gothic"/>
              <a:buChar char="-"/>
            </a:pPr>
            <a:r>
              <a:rPr lang="ko" sz="1000" b="1" dirty="0">
                <a:solidFill>
                  <a:srgbClr val="1155CC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AWSManagedRulesLinuxRuleSet</a:t>
            </a:r>
            <a:r>
              <a:rPr lang="ko" sz="10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- </a:t>
            </a:r>
            <a:r>
              <a:rPr lang="ko" sz="1000" dirty="0">
                <a:solidFill>
                  <a:srgbClr val="16191F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Linux 관련 로컬 파일 공격을 포함하여 Linux에 특정한 취약성 도용과 관련된 요청 패턴을 차단하는 규칙</a:t>
            </a:r>
            <a:endParaRPr sz="10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lgun Gothic"/>
              <a:buChar char="-"/>
            </a:pPr>
            <a:r>
              <a:rPr lang="ko" sz="1000" b="1" dirty="0">
                <a:solidFill>
                  <a:srgbClr val="1155CC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AWSManagedRulesAnonymousIpList</a:t>
            </a:r>
            <a:r>
              <a:rPr lang="ko" sz="10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- </a:t>
            </a:r>
            <a:r>
              <a:rPr lang="ko" sz="1000" dirty="0">
                <a:solidFill>
                  <a:srgbClr val="16191F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최종 사용자 ID 난독화를 허용하는 서비스의 요청을 차단하는 규칙</a:t>
            </a:r>
            <a:endParaRPr sz="10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lgun Gothic"/>
              <a:buChar char="-"/>
            </a:pPr>
            <a:r>
              <a:rPr lang="ko" sz="1000" b="1" dirty="0">
                <a:solidFill>
                  <a:srgbClr val="1155CC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AWSManagedRulesAmazonIpReputationList</a:t>
            </a:r>
            <a:r>
              <a:rPr lang="ko" sz="1000" dirty="0">
                <a:solidFill>
                  <a:srgbClr val="1155CC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" sz="10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" sz="1000" dirty="0">
                <a:solidFill>
                  <a:srgbClr val="16191F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내부 위협 인텔리전스를 기반으로 하는 규칙, 봇이나 다른 위협과 연결된 IP 주소를 차단하려는 경우에 사용</a:t>
            </a:r>
            <a:endParaRPr sz="1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31" name="Google Shape;431;p42"/>
          <p:cNvSpPr txBox="1"/>
          <p:nvPr/>
        </p:nvSpPr>
        <p:spPr>
          <a:xfrm>
            <a:off x="731150" y="1260450"/>
            <a:ext cx="46623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보안을 고려한 아키텍처 - WAF</a:t>
            </a:r>
            <a:endParaRPr sz="15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Google Shape;257;p28">
            <a:extLst>
              <a:ext uri="{FF2B5EF4-FFF2-40B4-BE49-F238E27FC236}">
                <a16:creationId xmlns:a16="http://schemas.microsoft.com/office/drawing/2014/main" id="{C0AE60AC-042F-4BB6-B1B6-54BC0491BF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3. 서비스 구현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3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3"/>
          <p:cNvSpPr txBox="1"/>
          <p:nvPr/>
        </p:nvSpPr>
        <p:spPr>
          <a:xfrm>
            <a:off x="731150" y="1260450"/>
            <a:ext cx="71136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고가용성 서비스 배포 Strategy – EC2, Multi-AZ Auto scaling and Load Balancing</a:t>
            </a:r>
            <a:endParaRPr sz="15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39" name="Google Shape;439;p43"/>
          <p:cNvSpPr txBox="1"/>
          <p:nvPr/>
        </p:nvSpPr>
        <p:spPr>
          <a:xfrm>
            <a:off x="612050" y="1771937"/>
            <a:ext cx="5869432" cy="3000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1200" dirty="0">
                <a:solidFill>
                  <a:srgbClr val="16191F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" sz="11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EC2를 이용한 배포</a:t>
            </a:r>
            <a:endParaRPr sz="11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lang="ko" sz="11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EC2 서버에 아파치(웹) 서버, 톰캣(웹 애플리케이션) 서버를 올리고 웹 서버, 웹 애플리케이션 서버 연동 후 AMI 생성 → 기본 80번 포트 접속</a:t>
            </a:r>
            <a:endParaRPr sz="11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ko" sz="11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AMI를 이용하여 Launch Template 생성 → 인스턴스 생성 시 다음 스크립트 실행</a:t>
            </a:r>
            <a:endParaRPr sz="11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ko" sz="11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AutoScaling Group 구성</a:t>
            </a:r>
            <a:endParaRPr sz="11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9144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lang="ko" sz="11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미리 만든 Launch Template 사용</a:t>
            </a:r>
            <a:endParaRPr sz="11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9144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lang="ko" sz="11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최소 인스턴스 2개, 최대 ~4개</a:t>
            </a:r>
            <a:endParaRPr sz="11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ko" sz="11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인스턴스 80번 포트 연결하는 Target Group 생성, Sticky Session 활성화</a:t>
            </a:r>
            <a:endParaRPr sz="11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ko" sz="11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Application LoadBalancer 생성 후 Target Group 등록</a:t>
            </a:r>
            <a:endParaRPr sz="11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ko" sz="11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AutoScaling Group에 LoadBalancer 등록</a:t>
            </a:r>
            <a:endParaRPr sz="11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ko" sz="11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Route53 도메인에 A레코드(</a:t>
            </a:r>
            <a:r>
              <a:rPr lang="ko" sz="1100" u="sng" dirty="0">
                <a:solidFill>
                  <a:schemeClr val="hlink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hlinkClick r:id="rId3"/>
              </a:rPr>
              <a:t>www.bogo4.net</a:t>
            </a:r>
            <a:r>
              <a:rPr lang="ko" sz="11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등록 후 LoadBalancer로 라우팅</a:t>
            </a:r>
            <a:endParaRPr sz="11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aphicFrame>
        <p:nvGraphicFramePr>
          <p:cNvPr id="440" name="Google Shape;440;p43"/>
          <p:cNvGraphicFramePr/>
          <p:nvPr>
            <p:extLst>
              <p:ext uri="{D42A27DB-BD31-4B8C-83A1-F6EECF244321}">
                <p14:modId xmlns:p14="http://schemas.microsoft.com/office/powerpoint/2010/main" val="3136568375"/>
              </p:ext>
            </p:extLst>
          </p:nvPr>
        </p:nvGraphicFramePr>
        <p:xfrm>
          <a:off x="5726800" y="2664475"/>
          <a:ext cx="2818700" cy="1203897"/>
        </p:xfrm>
        <a:graphic>
          <a:graphicData uri="http://schemas.openxmlformats.org/drawingml/2006/table">
            <a:tbl>
              <a:tblPr>
                <a:noFill/>
                <a:tableStyleId>{74EC7B77-2815-4090-B36C-427AF6FEF8BE}</a:tableStyleId>
              </a:tblPr>
              <a:tblGrid>
                <a:gridCol w="28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 dirty="0">
                          <a:solidFill>
                            <a:srgbClr val="999999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</a:t>
                      </a: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 /bin/bash</a:t>
                      </a:r>
                      <a:b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cd /home/ec2-user/opt/apache-tomcat-9.0.0.M22/bin</a:t>
                      </a:r>
                      <a:b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iptables -I INPUT 1 -p tcp --dport 8080 -j ACCEPT</a:t>
                      </a:r>
                      <a:b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ko" sz="800" dirty="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./startup.sh</a:t>
                      </a:r>
                      <a:endParaRPr sz="8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>
                    <a:lnL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Google Shape;257;p28">
            <a:extLst>
              <a:ext uri="{FF2B5EF4-FFF2-40B4-BE49-F238E27FC236}">
                <a16:creationId xmlns:a16="http://schemas.microsoft.com/office/drawing/2014/main" id="{DE6DB339-854E-426F-A7D7-01218944E5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3. 서비스 구현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4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4"/>
          <p:cNvSpPr txBox="1"/>
          <p:nvPr/>
        </p:nvSpPr>
        <p:spPr>
          <a:xfrm>
            <a:off x="0" y="969804"/>
            <a:ext cx="71136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고가용성 서비스 배포 Strategy – EC2, Multi-AZ Auto scaling and Load Balancing</a:t>
            </a:r>
            <a:endParaRPr sz="15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48" name="Google Shape;4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24" y="1425263"/>
            <a:ext cx="7440775" cy="36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57;p28">
            <a:extLst>
              <a:ext uri="{FF2B5EF4-FFF2-40B4-BE49-F238E27FC236}">
                <a16:creationId xmlns:a16="http://schemas.microsoft.com/office/drawing/2014/main" id="{E5155370-8939-483C-B01F-B4CCF31077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3. 서비스 구현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B691C11-29A2-4AE6-996B-19D062F52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1714175"/>
            <a:ext cx="3429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438;p43">
            <a:extLst>
              <a:ext uri="{FF2B5EF4-FFF2-40B4-BE49-F238E27FC236}">
                <a16:creationId xmlns:a16="http://schemas.microsoft.com/office/drawing/2014/main" id="{301C33B2-433C-4F77-ADD5-C2F1C35E2F75}"/>
              </a:ext>
            </a:extLst>
          </p:cNvPr>
          <p:cNvSpPr txBox="1"/>
          <p:nvPr/>
        </p:nvSpPr>
        <p:spPr>
          <a:xfrm>
            <a:off x="705750" y="1543425"/>
            <a:ext cx="23359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Play</a:t>
            </a:r>
            <a:r>
              <a:rPr lang="ko-KR" altLang="en-US" sz="20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0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Demo</a:t>
            </a:r>
            <a:r>
              <a:rPr lang="ko-KR" altLang="en-US" sz="20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0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Video</a:t>
            </a:r>
            <a:endParaRPr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53" name="Google Shape;453;p45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4. Demo</a:t>
            </a:r>
            <a:r>
              <a:rPr lang="en-US" alt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 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4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57;p28">
            <a:extLst>
              <a:ext uri="{FF2B5EF4-FFF2-40B4-BE49-F238E27FC236}">
                <a16:creationId xmlns:a16="http://schemas.microsoft.com/office/drawing/2014/main" id="{E5155370-8939-483C-B01F-B4CCF31077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5</a:t>
            </a: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. </a:t>
            </a:r>
            <a:r>
              <a:rPr lang="ko-KR" altLang="en-US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보완할 점 및 프로젝트 확대 방향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6" name="Google Shape;401;p39">
            <a:extLst>
              <a:ext uri="{FF2B5EF4-FFF2-40B4-BE49-F238E27FC236}">
                <a16:creationId xmlns:a16="http://schemas.microsoft.com/office/drawing/2014/main" id="{BFF57800-B39E-4237-B963-F80A2972A184}"/>
              </a:ext>
            </a:extLst>
          </p:cNvPr>
          <p:cNvSpPr txBox="1"/>
          <p:nvPr/>
        </p:nvSpPr>
        <p:spPr>
          <a:xfrm>
            <a:off x="731150" y="1260450"/>
            <a:ext cx="46623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보완할 점</a:t>
            </a:r>
            <a:endParaRPr sz="15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84266C-75FF-4475-AFDB-19FAF8D03A77}"/>
              </a:ext>
            </a:extLst>
          </p:cNvPr>
          <p:cNvSpPr txBox="1"/>
          <p:nvPr/>
        </p:nvSpPr>
        <p:spPr>
          <a:xfrm>
            <a:off x="1387474" y="2265462"/>
            <a:ext cx="675957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dirty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Arial" panose="020B0604020202020204" pitchFamily="34" charset="0"/>
              </a:rPr>
              <a:t>인스턴스 공유 스토리지 사용 및 웹 애플리케이션 소스코드 업데이트</a:t>
            </a:r>
            <a:endParaRPr lang="en-US" altLang="ko-KR" dirty="0">
              <a:effectLst/>
              <a:latin typeface="나눔바른펜" panose="020B0503000000000000" pitchFamily="50" charset="-127"/>
              <a:ea typeface="나눔바른펜" panose="020B0503000000000000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ko-KR" dirty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Arial" panose="020B0604020202020204" pitchFamily="34" charset="0"/>
              </a:rPr>
              <a:t>람다 함수의 기능적, 아키텍처 구조적인 변화</a:t>
            </a:r>
            <a:endParaRPr lang="en-US" altLang="ko-KR" dirty="0">
              <a:effectLst/>
              <a:latin typeface="나눔바른펜" panose="020B0503000000000000" pitchFamily="50" charset="-127"/>
              <a:ea typeface="나눔바른펜" panose="020B0503000000000000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Arial" panose="020B0604020202020204" pitchFamily="34" charset="0"/>
              </a:rPr>
              <a:t>웹 소켓을 활용한 실시간 채팅 서비스 구현</a:t>
            </a:r>
            <a:endParaRPr lang="en-US" altLang="ko-KR" dirty="0">
              <a:effectLst/>
              <a:latin typeface="나눔바른펜" panose="020B0503000000000000" pitchFamily="50" charset="-127"/>
              <a:ea typeface="나눔바른펜" panose="020B0503000000000000" pitchFamily="50" charset="-127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23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4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57;p28">
            <a:extLst>
              <a:ext uri="{FF2B5EF4-FFF2-40B4-BE49-F238E27FC236}">
                <a16:creationId xmlns:a16="http://schemas.microsoft.com/office/drawing/2014/main" id="{E5155370-8939-483C-B01F-B4CCF31077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5</a:t>
            </a: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. </a:t>
            </a:r>
            <a:r>
              <a:rPr lang="ko-KR" altLang="en-US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보완할 점 및 프로젝트 확대 방향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6" name="Google Shape;401;p39">
            <a:extLst>
              <a:ext uri="{FF2B5EF4-FFF2-40B4-BE49-F238E27FC236}">
                <a16:creationId xmlns:a16="http://schemas.microsoft.com/office/drawing/2014/main" id="{BFF57800-B39E-4237-B963-F80A2972A184}"/>
              </a:ext>
            </a:extLst>
          </p:cNvPr>
          <p:cNvSpPr txBox="1"/>
          <p:nvPr/>
        </p:nvSpPr>
        <p:spPr>
          <a:xfrm>
            <a:off x="731150" y="1260450"/>
            <a:ext cx="46623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확대 방향 제시</a:t>
            </a:r>
            <a:endParaRPr sz="15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84266C-75FF-4475-AFDB-19FAF8D03A77}"/>
              </a:ext>
            </a:extLst>
          </p:cNvPr>
          <p:cNvSpPr txBox="1"/>
          <p:nvPr/>
        </p:nvSpPr>
        <p:spPr>
          <a:xfrm>
            <a:off x="1387474" y="2265462"/>
            <a:ext cx="6759576" cy="1612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ko-KR" dirty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Arial" panose="020B0604020202020204" pitchFamily="34" charset="0"/>
              </a:rPr>
              <a:t>SSL 인증서를 이용한 HTTPS 보안 접속 방식으로 웹 애플리케이션을 배포</a:t>
            </a:r>
            <a:endParaRPr lang="en-US" altLang="ko-KR" dirty="0">
              <a:effectLst/>
              <a:latin typeface="나눔바른펜" panose="020B0503000000000000" pitchFamily="50" charset="-127"/>
              <a:ea typeface="나눔바른펜" panose="020B0503000000000000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dirty="0" err="1"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Arial" panose="020B0604020202020204" pitchFamily="34" charset="0"/>
              </a:rPr>
              <a:t>다시보기</a:t>
            </a:r>
            <a:r>
              <a:rPr lang="ko-KR" altLang="en-US" dirty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Arial" panose="020B0604020202020204" pitchFamily="34" charset="0"/>
              </a:rPr>
              <a:t> 서비스 제공을 통한 거래 서비스 연속성 제공</a:t>
            </a:r>
            <a:endParaRPr lang="en-US" altLang="ko-KR" dirty="0">
              <a:effectLst/>
              <a:latin typeface="나눔바른펜" panose="020B0503000000000000" pitchFamily="50" charset="-127"/>
              <a:ea typeface="나눔바른펜" panose="020B0503000000000000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ko-KR" dirty="0" err="1"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Arial" panose="020B0604020202020204" pitchFamily="34" charset="0"/>
              </a:rPr>
              <a:t>핀옵스</a:t>
            </a:r>
            <a:r>
              <a:rPr lang="en-US" altLang="ko-KR" dirty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Arial" panose="020B0604020202020204" pitchFamily="34" charset="0"/>
              </a:rPr>
              <a:t>(Fin Ops)</a:t>
            </a:r>
            <a:r>
              <a:rPr lang="ko-KR" altLang="ko-KR" dirty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Arial" panose="020B0604020202020204" pitchFamily="34" charset="0"/>
              </a:rPr>
              <a:t>를 고려한 </a:t>
            </a:r>
            <a:r>
              <a:rPr lang="ko-KR" altLang="en-US" dirty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Arial" panose="020B0604020202020204" pitchFamily="34" charset="0"/>
              </a:rPr>
              <a:t>아키텍처 재구성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822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0"/>
          <p:cNvSpPr/>
          <p:nvPr/>
        </p:nvSpPr>
        <p:spPr>
          <a:xfrm>
            <a:off x="0" y="1418150"/>
            <a:ext cx="9144000" cy="220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0"/>
          <p:cNvSpPr txBox="1">
            <a:spLocks noGrp="1"/>
          </p:cNvSpPr>
          <p:nvPr>
            <p:ph type="title"/>
          </p:nvPr>
        </p:nvSpPr>
        <p:spPr>
          <a:xfrm>
            <a:off x="312678" y="21391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Q</a:t>
            </a:r>
            <a:r>
              <a:rPr lang="en-US" altLang="ko" sz="4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 </a:t>
            </a:r>
            <a:r>
              <a:rPr lang="ko" sz="4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&amp;</a:t>
            </a:r>
            <a:r>
              <a:rPr lang="en-US" altLang="ko" sz="4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 </a:t>
            </a:r>
            <a:r>
              <a:rPr lang="ko" sz="4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A</a:t>
            </a:r>
            <a:endParaRPr sz="4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/>
        </p:nvSpPr>
        <p:spPr>
          <a:xfrm>
            <a:off x="1557973" y="1402870"/>
            <a:ext cx="4281000" cy="338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주제 소개</a:t>
            </a:r>
            <a:endParaRPr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</a:t>
            </a:r>
            <a:endParaRPr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구현</a:t>
            </a:r>
            <a:endParaRPr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Demo.</a:t>
            </a:r>
            <a:endParaRPr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보완할 점 및 프로젝트 확대 방향</a:t>
            </a:r>
            <a:endParaRPr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Q&amp;A</a:t>
            </a:r>
            <a:endParaRPr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</p:txBody>
      </p:sp>
      <p:sp>
        <p:nvSpPr>
          <p:cNvPr id="105" name="Google Shape;105;p16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311700" y="228800"/>
            <a:ext cx="72924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Contents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103" y="2641786"/>
            <a:ext cx="226800" cy="2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3864" y="2181637"/>
            <a:ext cx="226800" cy="2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6470" y="3621558"/>
            <a:ext cx="226800" cy="2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0726" y="3133181"/>
            <a:ext cx="225850" cy="2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5223" y="4098285"/>
            <a:ext cx="226800" cy="2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35302" y="1674150"/>
            <a:ext cx="226801" cy="2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AutoNum type="arabicPeriod"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주제 소개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307875" y="1673702"/>
            <a:ext cx="83667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algun Gothic"/>
              <a:sym typeface="Malgun Gothic"/>
            </a:endParaRPr>
          </a:p>
          <a:p>
            <a:pPr marL="9144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코로나 팬대믹 시대에 온라인 판매시장의 성장과 함께 확대되고 있는 새로운 형태의 쇼핑 플랫폼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algun Gothic"/>
              <a:sym typeface="Malgun Gothic"/>
            </a:endParaRPr>
          </a:p>
          <a:p>
            <a:pPr marL="9144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채팅으로 소비자와 소통하면서 상품을 소개하는 형태의 스트리밍 방송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algun Gothic"/>
              <a:sym typeface="Malgun Gothic"/>
            </a:endParaRPr>
          </a:p>
          <a:p>
            <a:pPr marL="9144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라이브 커머스를 이용하는 사람의 대다수가 20-30대의 시장에서 성장 가능성이 높은 구매층이다.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algun Gothic"/>
              <a:sym typeface="Malgun Gothic"/>
            </a:endParaRPr>
          </a:p>
          <a:p>
            <a:pPr marL="9144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누구나 셀러가 될 수 있어 판매자와 구매자의 경계가 없다</a:t>
            </a:r>
            <a:endParaRPr lang="en-US" altLang="ko"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algun Gothic"/>
              <a:sym typeface="Malgun Gothic"/>
            </a:endParaRPr>
          </a:p>
          <a:p>
            <a:pPr marL="9144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소통과 쇼핑을 결합해 재미를 극대화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algun Gothic"/>
              <a:sym typeface="Malgun Gothic"/>
            </a:endParaRPr>
          </a:p>
          <a:p>
            <a:pPr marL="9144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algun Gothic"/>
              <a:sym typeface="Malgun Gothic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2255275" y="3601425"/>
            <a:ext cx="6327000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시장이 확대되는 단계이며 주 소비층이 소비력이 증가하는 단계이므로 </a:t>
            </a:r>
            <a:r>
              <a:rPr lang="ko" sz="1500" b="1" dirty="0">
                <a:solidFill>
                  <a:srgbClr val="1155CC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블루오션</a:t>
            </a: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 </a:t>
            </a:r>
            <a:r>
              <a:rPr lang="ko" sz="15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비즈니스라고 할 수 있다.</a:t>
            </a:r>
            <a:endParaRPr sz="15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algun Gothic"/>
              <a:sym typeface="Malgun Gothic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731150" y="1260450"/>
            <a:ext cx="1869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라이브 커머스란?</a:t>
            </a:r>
            <a:endParaRPr dirty="0">
              <a:latin typeface="나눔바른펜" panose="020B0503000000000000" pitchFamily="50" charset="-127"/>
              <a:ea typeface="나눔바른펜" panose="020B0503000000000000" pitchFamily="50" charset="-127"/>
              <a:cs typeface="Source Sans Pro"/>
              <a:sym typeface="Source Sans Pro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3AE015-C61A-4968-99DD-9BB3A9C7D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39" y="3720828"/>
            <a:ext cx="694076" cy="5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841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AutoNum type="arabicPeriod"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주제 소개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/>
          </a:blip>
          <a:srcRect t="4351"/>
          <a:stretch/>
        </p:blipFill>
        <p:spPr>
          <a:xfrm>
            <a:off x="686200" y="2161075"/>
            <a:ext cx="3179525" cy="23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628975" y="4512900"/>
            <a:ext cx="3352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888888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출처 : (주)엔씨지글로벌 제공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731150" y="1260450"/>
            <a:ext cx="2559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국내 라이브 커머스 현황</a:t>
            </a:r>
            <a:endParaRPr dirty="0">
              <a:latin typeface="나눔바른펜" panose="020B0503000000000000" pitchFamily="50" charset="-127"/>
              <a:ea typeface="나눔바른펜" panose="020B0503000000000000" pitchFamily="50" charset="-127"/>
              <a:cs typeface="Source Sans Pro"/>
              <a:sym typeface="Source Sans Pro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3981175" y="1362975"/>
            <a:ext cx="4819925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-"/>
            </a:pPr>
            <a:r>
              <a:rPr lang="ko" sz="1200" dirty="0">
                <a:latin typeface="나눔바른펜" panose="020B0503000000000000" pitchFamily="50" charset="-127"/>
                <a:ea typeface="나눔바른펜" panose="020B0503000000000000" pitchFamily="50" charset="-127"/>
                <a:cs typeface="Source Sans Pro"/>
                <a:sym typeface="Source Sans Pro"/>
              </a:rPr>
              <a:t>IT 대기업 중심으로 라이브 커머스 플랫폼이 런칭되고 있다</a:t>
            </a:r>
            <a:endParaRPr lang="en-US" altLang="ko" sz="1200" dirty="0">
              <a:latin typeface="나눔바른펜" panose="020B0503000000000000" pitchFamily="50" charset="-127"/>
              <a:ea typeface="나눔바른펜" panose="020B0503000000000000" pitchFamily="50" charset="-127"/>
              <a:cs typeface="Source Sans Pro"/>
              <a:sym typeface="Source Sans Pro"/>
            </a:endParaRPr>
          </a:p>
          <a:p>
            <a:pPr marL="1397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endParaRPr sz="1200" dirty="0">
              <a:latin typeface="나눔바른펜" panose="020B0503000000000000" pitchFamily="50" charset="-127"/>
              <a:ea typeface="나눔바른펜" panose="020B0503000000000000" pitchFamily="50" charset="-127"/>
              <a:cs typeface="Source Sans Pro"/>
              <a:sym typeface="Source Sans Pr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-"/>
            </a:pPr>
            <a:r>
              <a:rPr lang="ko" sz="1200" dirty="0">
                <a:latin typeface="나눔바른펜" panose="020B0503000000000000" pitchFamily="50" charset="-127"/>
                <a:ea typeface="나눔바른펜" panose="020B0503000000000000" pitchFamily="50" charset="-127"/>
                <a:cs typeface="Source Sans Pro"/>
                <a:sym typeface="Source Sans Pro"/>
              </a:rPr>
              <a:t>국내의 강력한 모바일 네트워크 인프라를 기반으로 </a:t>
            </a:r>
            <a:r>
              <a:rPr lang="ko" sz="1200" dirty="0">
                <a:solidFill>
                  <a:schemeClr val="dk2"/>
                </a:solidFill>
                <a:highlight>
                  <a:srgbClr val="FFFFFF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라이브 스트리밍이 원활하여 빠른 속도로 시장이 성장할 것으로 전망 </a:t>
            </a:r>
            <a:endParaRPr sz="1200" dirty="0">
              <a:latin typeface="나눔바른펜" panose="020B0503000000000000" pitchFamily="50" charset="-127"/>
              <a:ea typeface="나눔바른펜" panose="020B0503000000000000" pitchFamily="50" charset="-127"/>
              <a:cs typeface="Source Sans Pro"/>
              <a:sym typeface="Source Sans Pro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4083" y="2787287"/>
            <a:ext cx="2350350" cy="1925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3039" y="2796065"/>
            <a:ext cx="2350350" cy="192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9264" y="2796060"/>
            <a:ext cx="2815311" cy="1925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2. 요구</a:t>
            </a:r>
            <a:r>
              <a:rPr lang="en-US" alt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 </a:t>
            </a: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사항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731150" y="1260450"/>
            <a:ext cx="2033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비즈니스 요구사항 ?</a:t>
            </a:r>
            <a:endParaRPr dirty="0">
              <a:latin typeface="나눔바른펜" panose="020B0503000000000000" pitchFamily="50" charset="-127"/>
              <a:ea typeface="나눔바른펜" panose="020B0503000000000000" pitchFamily="50" charset="-127"/>
              <a:cs typeface="Source Sans Pro"/>
              <a:sym typeface="Source Sans Pro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1191825" y="1733975"/>
            <a:ext cx="7441500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300"/>
              <a:buFont typeface="Malgun Gothic"/>
              <a:buAutoNum type="arabicParenR"/>
            </a:pPr>
            <a:r>
              <a:rPr lang="ko" sz="1200" b="1" dirty="0">
                <a:solidFill>
                  <a:srgbClr val="1155CC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고객 데이터 베이스 보안 요구사항 준수누구나 거래를 하기 위해 스트리밍 할 수 있는 플랫폼</a:t>
            </a:r>
            <a:endParaRPr sz="1200" b="1" dirty="0">
              <a:solidFill>
                <a:srgbClr val="1155CC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algun Gothic"/>
              <a:sym typeface="Malgun Gothic"/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300"/>
              <a:buFont typeface="Malgun Gothic"/>
              <a:buAutoNum type="arabicParenR"/>
            </a:pPr>
            <a:r>
              <a:rPr lang="ko" sz="1200" b="1" dirty="0">
                <a:solidFill>
                  <a:srgbClr val="1155CC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개인/기업 거래방식 차이를 고려한 서비스 제공</a:t>
            </a:r>
            <a:endParaRPr lang="ko-KR" altLang="en-US" sz="1200" b="1" dirty="0">
              <a:solidFill>
                <a:srgbClr val="1155CC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algun Gothic"/>
              <a:sym typeface="Malgun Gothic"/>
            </a:endParaRPr>
          </a:p>
          <a:p>
            <a:pPr marL="9144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300"/>
              <a:buFont typeface="Malgun Gothic"/>
              <a:buChar char="-"/>
            </a:pPr>
            <a:r>
              <a:rPr lang="ko" sz="1200" b="1" dirty="0">
                <a:solidFill>
                  <a:srgbClr val="1155CC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회원에 따라 다양한 형태의 거래가 가능하도록 UI/UX(중고거래, 일반판매, 직거래)</a:t>
            </a:r>
            <a:endParaRPr lang="ko-KR" altLang="en-US" sz="1200" b="1" dirty="0">
              <a:solidFill>
                <a:srgbClr val="1155CC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algun Gothic"/>
              <a:sym typeface="Malgun Gothic"/>
            </a:endParaRPr>
          </a:p>
          <a:p>
            <a:pPr marL="14605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300"/>
            </a:pPr>
            <a:r>
              <a:rPr lang="en-US" altLang="ko-KR" sz="1200" b="1" dirty="0">
                <a:solidFill>
                  <a:srgbClr val="1155CC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3)     </a:t>
            </a:r>
            <a:r>
              <a:rPr lang="ko-KR" altLang="en-US" sz="1200" b="1" dirty="0">
                <a:solidFill>
                  <a:srgbClr val="1155CC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시청자와 소통하며 정보를 실시간으로 피드백 함으로써 제품에 대한 신뢰성 확보</a:t>
            </a: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1155CC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   -	라이브 채팅이 가능하도록  </a:t>
            </a:r>
            <a:endParaRPr sz="1200" b="1" dirty="0">
              <a:solidFill>
                <a:srgbClr val="1155CC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algun Gothic"/>
              <a:sym typeface="Malgun Gothic"/>
            </a:endParaRPr>
          </a:p>
          <a:p>
            <a:pPr marL="14605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</a:pPr>
            <a:r>
              <a:rPr lang="en-US" alt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4)     </a:t>
            </a: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방송 다시 보기 기능으로 라이브 방송 이후에도 구매 활성화 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algun Gothic"/>
              <a:sym typeface="Malgun Gothic"/>
            </a:endParaRPr>
          </a:p>
          <a:p>
            <a:pPr marL="14605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</a:pPr>
            <a:r>
              <a:rPr lang="en-US" alt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5)     </a:t>
            </a: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광고와 상품 판매로 발생하는 수수료를 기반으로 수익창출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algun Gothic"/>
              <a:sym typeface="Malgun Gothic"/>
            </a:endParaRPr>
          </a:p>
          <a:p>
            <a:pPr marL="14605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</a:pPr>
            <a:r>
              <a:rPr lang="en-US" alt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6)     </a:t>
            </a: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최저 자금으로 서비스 런칭 가능 및 서비스 유지 비용 최적화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algun Gothic"/>
              <a:sym typeface="Malgun Gothic"/>
            </a:endParaRPr>
          </a:p>
          <a:p>
            <a:pPr marL="14605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300"/>
            </a:pPr>
            <a:r>
              <a:rPr lang="en-US" altLang="ko" sz="1200" b="1" dirty="0">
                <a:solidFill>
                  <a:srgbClr val="1155CC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7)     </a:t>
            </a:r>
            <a:r>
              <a:rPr lang="ko" sz="1200" b="1" dirty="0">
                <a:solidFill>
                  <a:srgbClr val="1155CC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핵심 서비스인 스트리밍 서버의 안정성 확보</a:t>
            </a:r>
            <a:endParaRPr sz="1200" b="1" dirty="0">
              <a:solidFill>
                <a:srgbClr val="1155CC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algun Gothic"/>
              <a:sym typeface="Malgun Gothic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2503121" y="4417609"/>
            <a:ext cx="535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비즈니스 요구사항 기반으로 기능 요구사항 작성</a:t>
            </a:r>
            <a:endParaRPr b="1" dirty="0">
              <a:latin typeface="나눔바른펜" panose="020B0503000000000000" pitchFamily="50" charset="-127"/>
              <a:ea typeface="나눔바른펜" panose="020B0503000000000000" pitchFamily="50" charset="-127"/>
              <a:cs typeface="Malgun Gothic"/>
              <a:sym typeface="Malgun Gothic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E350E8C-9892-4333-98D4-61986FBA9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139" y="4327814"/>
            <a:ext cx="694076" cy="5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2. 요구</a:t>
            </a:r>
            <a:r>
              <a:rPr lang="en-US" alt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 </a:t>
            </a: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사항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53122" y="997450"/>
            <a:ext cx="2033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기능 요구사항 ?</a:t>
            </a:r>
            <a:endParaRPr dirty="0">
              <a:latin typeface="나눔바른펜" panose="020B0503000000000000" pitchFamily="50" charset="-127"/>
              <a:ea typeface="나눔바른펜" panose="020B0503000000000000" pitchFamily="50" charset="-127"/>
              <a:cs typeface="Source Sans Pro"/>
              <a:sym typeface="Source Sans Pro"/>
            </a:endParaRPr>
          </a:p>
        </p:txBody>
      </p:sp>
      <p:graphicFrame>
        <p:nvGraphicFramePr>
          <p:cNvPr id="154" name="Google Shape;154;p20"/>
          <p:cNvGraphicFramePr/>
          <p:nvPr>
            <p:extLst>
              <p:ext uri="{D42A27DB-BD31-4B8C-83A1-F6EECF244321}">
                <p14:modId xmlns:p14="http://schemas.microsoft.com/office/powerpoint/2010/main" val="3849736509"/>
              </p:ext>
            </p:extLst>
          </p:nvPr>
        </p:nvGraphicFramePr>
        <p:xfrm>
          <a:off x="370542" y="1412950"/>
          <a:ext cx="8422748" cy="3599573"/>
        </p:xfrm>
        <a:graphic>
          <a:graphicData uri="http://schemas.openxmlformats.org/drawingml/2006/table">
            <a:tbl>
              <a:tblPr>
                <a:noFill/>
                <a:tableStyleId>{8E2CB607-962D-446B-BC3D-6BE8830A53F8}</a:tableStyleId>
              </a:tblPr>
              <a:tblGrid>
                <a:gridCol w="440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0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9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86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12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 dirty="0">
                          <a:solidFill>
                            <a:srgbClr val="FFFFFF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번호</a:t>
                      </a:r>
                      <a:endParaRPr sz="800" b="1" dirty="0">
                        <a:solidFill>
                          <a:srgbClr val="FFFFFF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 dirty="0">
                          <a:solidFill>
                            <a:srgbClr val="FFFFFF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요구사항</a:t>
                      </a:r>
                      <a:endParaRPr sz="800" b="1" dirty="0">
                        <a:solidFill>
                          <a:srgbClr val="FFFFFF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 dirty="0">
                          <a:solidFill>
                            <a:srgbClr val="FFFFFF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상세</a:t>
                      </a:r>
                      <a:endParaRPr sz="800" b="1" dirty="0">
                        <a:solidFill>
                          <a:srgbClr val="FFFFFF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 dirty="0">
                          <a:solidFill>
                            <a:srgbClr val="FFFFFF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번호</a:t>
                      </a:r>
                      <a:endParaRPr sz="800" b="1" dirty="0">
                        <a:solidFill>
                          <a:srgbClr val="FFFFFF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 dirty="0">
                          <a:solidFill>
                            <a:srgbClr val="FFFFFF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요구사항</a:t>
                      </a:r>
                      <a:endParaRPr sz="800" b="1" dirty="0">
                        <a:solidFill>
                          <a:srgbClr val="FFFFFF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 dirty="0">
                          <a:solidFill>
                            <a:srgbClr val="FFFFFF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상세</a:t>
                      </a:r>
                      <a:endParaRPr sz="800" b="1" dirty="0">
                        <a:solidFill>
                          <a:srgbClr val="FFFFFF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1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회원 가입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 </a:t>
                      </a: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회원가입 시 라이브 방송 채널을 생성해 준다.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 </a:t>
                      </a: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이메일 인증을 통해 회원가입이 가능하다.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11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라이브 방송 작성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 </a:t>
                      </a: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소개 및 판매할 상품을 등록할 수 있다.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1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endParaRPr sz="800" b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로그인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 </a:t>
                      </a: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사용자는 이메일 인증을 마친 계정의 ID와 비밀번호로 로그인 할 수 있다. 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12</a:t>
                      </a:r>
                      <a:endParaRPr sz="800" b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라이브 방송  기능 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 </a:t>
                      </a: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라이브 방송이 가능하다.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99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  <a:endParaRPr sz="800" b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로그아웃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 </a:t>
                      </a: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사용자는 로그인 상태일 때 로그아웃 할 수 있다.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13</a:t>
                      </a:r>
                      <a:endParaRPr sz="800" b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라이브 시청자 확인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 </a:t>
                      </a: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실시간 시청자 수가 확인이 가능하다.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51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</a:t>
                      </a:r>
                      <a:endParaRPr sz="800" b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회원 정보 수정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 </a:t>
                      </a: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자신의 정보를 수정할수 있다.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14</a:t>
                      </a:r>
                      <a:endParaRPr sz="800" b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라이브 방송 종료</a:t>
                      </a:r>
                      <a:endParaRPr sz="800" b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 </a:t>
                      </a: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라이브 방송이 종료되면 별도의 페이지에서 상품에 대한 리뷰를 확인할수 있다.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51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5</a:t>
                      </a:r>
                      <a:endParaRPr sz="800" b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아이디</a:t>
                      </a: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비밀번호 찾기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 </a:t>
                      </a: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아이디와 비밀번호를 등록된 이메일을 통해 찾을수 있다.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15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상품주문 </a:t>
                      </a:r>
                      <a:endParaRPr sz="800" b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 </a:t>
                      </a: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라이브 중인 방송과 종료된 방송의 상품을 주문이 가능하다.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995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6</a:t>
                      </a:r>
                      <a:endParaRPr sz="800" b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주문기록,판매기록</a:t>
                      </a:r>
                      <a:endParaRPr sz="800" b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 </a:t>
                      </a: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주문 기록, 판매기록이 가능하다.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16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검색 기능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 </a:t>
                      </a:r>
                      <a:r>
                        <a:rPr lang="ko" sz="800" b="0" dirty="0">
                          <a:solidFill>
                            <a:srgbClr val="000000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작성자,내용,제목 으로 라이브 방송, 라이브 예고 글을 검색할수 있다.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99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7</a:t>
                      </a:r>
                      <a:endParaRPr sz="800" b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리뷰 작성</a:t>
                      </a:r>
                      <a:endParaRPr sz="800" b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 </a:t>
                      </a: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구매한 물품의 리뷰작성이 가능해야한다.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55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8</a:t>
                      </a:r>
                      <a:endParaRPr sz="800" b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방송기록,예고 확인</a:t>
                      </a:r>
                      <a:endParaRPr sz="800" b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 </a:t>
                      </a: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자신이 작성한 방송,방송 예고를 확인이 가능하다.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42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9</a:t>
                      </a:r>
                      <a:endParaRPr sz="800" b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라이브 예고 작성</a:t>
                      </a:r>
                      <a:endParaRPr sz="800" b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 </a:t>
                      </a: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라이브 예정을 등록할수 있다.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 </a:t>
                      </a: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라이브 예정용 동영상을 업로드 및 불러오기가 가능하다.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 </a:t>
                      </a: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등록한 예고 정보를 기반으로 방송 시작이 가능하다.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</a:t>
                      </a:r>
                      <a:endParaRPr sz="800" b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댓글 등록</a:t>
                      </a:r>
                      <a:endParaRPr sz="800" b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 </a:t>
                      </a:r>
                      <a:r>
                        <a:rPr lang="ko" sz="8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로그인 후 방송 예고 페이지 에 댓글을 등록할 수 있다.</a:t>
                      </a: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/>
          <p:nvPr/>
        </p:nvSpPr>
        <p:spPr>
          <a:xfrm>
            <a:off x="0" y="-6800"/>
            <a:ext cx="9144000" cy="101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153975" y="2338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2. 요구</a:t>
            </a:r>
            <a:r>
              <a:rPr lang="en-US" alt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 </a:t>
            </a:r>
            <a:r>
              <a:rPr lang="ko" sz="2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사항</a:t>
            </a:r>
            <a:endParaRPr sz="22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731150" y="1260450"/>
            <a:ext cx="2033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아키텍처 요구사항 ?</a:t>
            </a:r>
            <a:endParaRPr dirty="0">
              <a:latin typeface="나눔바른펜" panose="020B0503000000000000" pitchFamily="50" charset="-127"/>
              <a:ea typeface="나눔바른펜" panose="020B0503000000000000" pitchFamily="50" charset="-127"/>
              <a:cs typeface="Source Sans Pro"/>
              <a:sym typeface="Source Sans Pro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963225" y="1905425"/>
            <a:ext cx="7234625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algun Gothic"/>
              <a:buAutoNum type="arabicParenR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서비스 중인 하나의 Available Zone에서 장애 발생시에도 연속적인 서비스 제공이 가능</a:t>
            </a:r>
            <a:r>
              <a:rPr lang="ko-KR" altLang="en-US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해야 한다</a:t>
            </a:r>
            <a:r>
              <a:rPr lang="en-US" altLang="ko-KR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.</a:t>
            </a:r>
            <a:endParaRPr lang="ko-KR" altLang="en-US"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algun Gothic"/>
              <a:sym typeface="Malgun Gothic"/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algun Gothic"/>
              <a:buAutoNum type="arabicParenR"/>
            </a:pPr>
            <a:r>
              <a:rPr lang="ko-KR" altLang="en-US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요청이 급격하게 증가하더라도 서비스에 장애가 일어나지 않도록 해야 한다</a:t>
            </a:r>
            <a:r>
              <a:rPr lang="en-US" altLang="ko-KR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.</a:t>
            </a:r>
            <a:endParaRPr lang="ko-KR" altLang="en-US"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algun Gothic"/>
              <a:sym typeface="Malgun Gothic"/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algun Gothic"/>
              <a:buAutoNum type="arabicParenR"/>
            </a:pPr>
            <a:r>
              <a:rPr lang="ko-KR" altLang="en-US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웹사이트 공격으로부터 보호되어야 한다</a:t>
            </a:r>
            <a:r>
              <a:rPr lang="en-US" altLang="ko-KR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.</a:t>
            </a:r>
            <a:endParaRPr lang="ko-KR" altLang="en-US"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algun Gothic"/>
              <a:sym typeface="Malgun Gothic"/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algun Gothic"/>
              <a:buAutoNum type="arabicParenR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클라이언트의 지리적 위치에 관계없이 균일한 품질의 서비스를 제공</a:t>
            </a:r>
            <a:r>
              <a:rPr lang="ko-KR" altLang="en-US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해야 한다</a:t>
            </a: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.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algun Gothic"/>
              <a:sym typeface="Malgun Gothic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algun Gothic"/>
              <a:buAutoNum type="arabicParenR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하드웨어 프로비저닝, 데이터베이스 설정, 패치 및 백업과 같은 시간 소모적인 관리 작업을 자동화하면서 비용 효율적이고 크기 조정가능한 데이터베이스 서비스를 제공</a:t>
            </a:r>
            <a:r>
              <a:rPr lang="ko-KR" altLang="en-US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해야 한다</a:t>
            </a:r>
            <a:r>
              <a:rPr lang="en-US" altLang="ko-KR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.</a:t>
            </a:r>
            <a:endParaRPr sz="120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algun Gothic"/>
              <a:sym typeface="Malgun Gothic"/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algun Gothic"/>
              <a:buAutoNum type="arabicParenR"/>
            </a:pP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완전관리형 실시간 스트리밍 서비스를 사용</a:t>
            </a:r>
            <a:r>
              <a:rPr lang="ko-KR" altLang="en-US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하여</a:t>
            </a:r>
            <a:r>
              <a:rPr lang="ko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 자동으로 확장가능하고 안정적인 웹서비스 제공이</a:t>
            </a:r>
            <a:r>
              <a:rPr lang="ko-KR" altLang="en-US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 가능해야 한다</a:t>
            </a:r>
            <a:r>
              <a:rPr lang="en-US" altLang="ko-KR" sz="120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algun Gothic"/>
                <a:sym typeface="Malgun Gothic"/>
              </a:rPr>
              <a:t>.</a:t>
            </a:r>
            <a:endParaRPr sz="1200" b="1" dirty="0">
              <a:solidFill>
                <a:srgbClr val="1155CC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</TotalTime>
  <Words>2511</Words>
  <Application>Microsoft Office PowerPoint</Application>
  <PresentationFormat>화면 슬라이드 쇼(16:9)</PresentationFormat>
  <Paragraphs>393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Raleway</vt:lpstr>
      <vt:lpstr>나눔스퀘어라운드 Bold</vt:lpstr>
      <vt:lpstr>Consolas</vt:lpstr>
      <vt:lpstr>나눔바른펜</vt:lpstr>
      <vt:lpstr>Source Sans Pro</vt:lpstr>
      <vt:lpstr>Arial</vt:lpstr>
      <vt:lpstr>나눔스퀘어라운드 Regular</vt:lpstr>
      <vt:lpstr>Malgun Gothic</vt:lpstr>
      <vt:lpstr>Plum</vt:lpstr>
      <vt:lpstr>Final Project</vt:lpstr>
      <vt:lpstr>Introduction Team Member</vt:lpstr>
      <vt:lpstr>Schedule (gantt chart)</vt:lpstr>
      <vt:lpstr>Contents</vt:lpstr>
      <vt:lpstr>주제 소개</vt:lpstr>
      <vt:lpstr>주제 소개</vt:lpstr>
      <vt:lpstr>2. 요구 사항</vt:lpstr>
      <vt:lpstr>2. 요구 사항</vt:lpstr>
      <vt:lpstr>2. 요구 사항</vt:lpstr>
      <vt:lpstr>2. 요구 사항</vt:lpstr>
      <vt:lpstr>3. 서비스 구현</vt:lpstr>
      <vt:lpstr>3. 서비스 구현</vt:lpstr>
      <vt:lpstr>3. 서비스 구현</vt:lpstr>
      <vt:lpstr>3. 서비스 구현</vt:lpstr>
      <vt:lpstr>3. 서비스 구현</vt:lpstr>
      <vt:lpstr>3. 서비스 구현</vt:lpstr>
      <vt:lpstr>3. 서비스 구현</vt:lpstr>
      <vt:lpstr>3. 서비스 구현</vt:lpstr>
      <vt:lpstr>3. 서비스 구현</vt:lpstr>
      <vt:lpstr>3. 서비스 구현</vt:lpstr>
      <vt:lpstr>3. 서비스 구현</vt:lpstr>
      <vt:lpstr>PowerPoint 프레젠테이션</vt:lpstr>
      <vt:lpstr>PowerPoint 프레젠테이션</vt:lpstr>
      <vt:lpstr>3. 서비스 구현</vt:lpstr>
      <vt:lpstr>3. 서비스 구현</vt:lpstr>
      <vt:lpstr>3. 서비스 구현</vt:lpstr>
      <vt:lpstr>3. 서비스 구현</vt:lpstr>
      <vt:lpstr>3. 서비스 구현</vt:lpstr>
      <vt:lpstr>3. 서비스 구현</vt:lpstr>
      <vt:lpstr>3. 서비스 구현</vt:lpstr>
      <vt:lpstr>3. 서비스 구현</vt:lpstr>
      <vt:lpstr>3. 서비스 구현</vt:lpstr>
      <vt:lpstr>4. Demo </vt:lpstr>
      <vt:lpstr>5. 보완할 점 및 프로젝트 확대 방향</vt:lpstr>
      <vt:lpstr>5. 보완할 점 및 프로젝트 확대 방향</vt:lpstr>
      <vt:lpstr>Q &amp; 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cp:lastModifiedBy>12971</cp:lastModifiedBy>
  <cp:revision>44</cp:revision>
  <dcterms:modified xsi:type="dcterms:W3CDTF">2021-06-24T03:33:41Z</dcterms:modified>
</cp:coreProperties>
</file>